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78" r:id="rId3"/>
    <p:sldId id="263" r:id="rId4"/>
    <p:sldId id="280" r:id="rId5"/>
    <p:sldId id="284" r:id="rId6"/>
  </p:sldIdLst>
  <p:sldSz cx="9144000" cy="6858000" type="screen4x3"/>
  <p:notesSz cx="7053263" cy="93567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1F2"/>
    <a:srgbClr val="FF3300"/>
    <a:srgbClr val="A7A8CD"/>
    <a:srgbClr val="A9AACF"/>
    <a:srgbClr val="9798C5"/>
    <a:srgbClr val="B6DCDF"/>
    <a:srgbClr val="68BAC0"/>
    <a:srgbClr val="54B1B8"/>
    <a:srgbClr val="6FBDC3"/>
    <a:srgbClr val="3C8C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9" d="100"/>
        <a:sy n="59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50" y="-96"/>
      </p:cViewPr>
      <p:guideLst>
        <p:guide orient="horz" pos="2947"/>
        <p:guide pos="22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8765"/>
          </a:xfrm>
          <a:prstGeom prst="rect">
            <a:avLst/>
          </a:prstGeom>
        </p:spPr>
        <p:txBody>
          <a:bodyPr vert="horz" lIns="90949" tIns="45475" rIns="90949" bIns="45475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012" y="0"/>
            <a:ext cx="3056721" cy="468765"/>
          </a:xfrm>
          <a:prstGeom prst="rect">
            <a:avLst/>
          </a:prstGeom>
        </p:spPr>
        <p:txBody>
          <a:bodyPr vert="horz" lIns="90949" tIns="45475" rIns="90949" bIns="45475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5592A85-316F-436F-A2C8-268818B26DA5}" type="datetimeFigureOut">
              <a:rPr lang="es-CL"/>
              <a:pPr>
                <a:defRPr/>
              </a:pPr>
              <a:t>23-03-2015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86414"/>
            <a:ext cx="3056721" cy="468765"/>
          </a:xfrm>
          <a:prstGeom prst="rect">
            <a:avLst/>
          </a:prstGeom>
        </p:spPr>
        <p:txBody>
          <a:bodyPr vert="horz" lIns="90949" tIns="45475" rIns="90949" bIns="45475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012" y="8886414"/>
            <a:ext cx="3056721" cy="468765"/>
          </a:xfrm>
          <a:prstGeom prst="rect">
            <a:avLst/>
          </a:prstGeom>
        </p:spPr>
        <p:txBody>
          <a:bodyPr vert="horz" lIns="90949" tIns="45475" rIns="90949" bIns="45475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909B517-5304-46C3-A16B-0046A67EA8E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99B22-157F-4826-881F-B2467A9E67BE}" type="datetimeFigureOut">
              <a:rPr lang="es-ES" smtClean="0"/>
              <a:pPr/>
              <a:t>23/03/2015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701675"/>
            <a:ext cx="4676775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4850" y="4445000"/>
            <a:ext cx="5643563" cy="421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86825"/>
            <a:ext cx="3055938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5738" y="8886825"/>
            <a:ext cx="3055937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58D27-FDBC-43B2-9F59-26BB4F6B50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1CB34-E765-4626-9234-CED867E80D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D9F62-5643-403F-8FD2-7B77B57C9A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8E06-8B81-4D8C-A7B0-DA2C9203D3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29C06-190D-4129-AC05-FB42A52E66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A61C7-3A4B-42F2-9F32-9FB070A56F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6D0D4-CE0D-49FD-B4A7-221012F059C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EB0FC-E73C-4E23-A4DA-6914960ACC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71A4A-7D58-4E6E-87EE-FF4655AD1E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BAE42-773F-49A0-985B-7F9B9735255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C0818-A1A1-4F70-AA4A-ED5FA82522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22AD5-5F32-406A-A98B-F167D3DFA51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2D52E1D-77C7-4852-80CE-7B73FC14A5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8 Imagen" descr="IPRESER2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50813"/>
            <a:ext cx="17113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30313" y="476672"/>
            <a:ext cx="165223" cy="5832648"/>
          </a:xfrm>
          <a:prstGeom prst="rect">
            <a:avLst/>
          </a:prstGeom>
          <a:solidFill>
            <a:schemeClr val="accent4">
              <a:alpha val="76862"/>
            </a:schemeClr>
          </a:solidFill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27088" y="285750"/>
            <a:ext cx="470994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000" spc="3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TECNISERVI iPRESER S.p.A</a:t>
            </a:r>
            <a:r>
              <a:rPr lang="es-ES" sz="2000" spc="300" dirty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.  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978554" y="1303338"/>
            <a:ext cx="5931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solidFill>
                  <a:schemeClr val="bg2"/>
                </a:solidFill>
                <a:latin typeface="Verdana" pitchFamily="34" charset="0"/>
              </a:rPr>
              <a:t>SISTEMA DE SEGURIDAD </a:t>
            </a:r>
            <a:r>
              <a:rPr lang="es-ES" sz="2400" dirty="0" smtClean="0">
                <a:solidFill>
                  <a:schemeClr val="bg2"/>
                </a:solidFill>
                <a:latin typeface="Verdana" pitchFamily="34" charset="0"/>
              </a:rPr>
              <a:t>INTEGRAL </a:t>
            </a:r>
            <a:endParaRPr lang="es-ES" sz="2400" dirty="0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r>
              <a:rPr lang="es-ES" sz="2400" dirty="0" smtClean="0">
                <a:solidFill>
                  <a:schemeClr val="bg2"/>
                </a:solidFill>
                <a:latin typeface="Verdana" pitchFamily="34" charset="0"/>
              </a:rPr>
              <a:t>S.S.I</a:t>
            </a:r>
            <a:r>
              <a:rPr lang="es-ES" sz="2400" dirty="0" smtClean="0">
                <a:solidFill>
                  <a:schemeClr val="bg2"/>
                </a:solidFill>
                <a:latin typeface="Verdana" pitchFamily="34" charset="0"/>
              </a:rPr>
              <a:t>. para Industria y Comercio</a:t>
            </a:r>
            <a:endParaRPr lang="es-ES" sz="2400" dirty="0">
              <a:solidFill>
                <a:schemeClr val="bg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Elipse"/>
          <p:cNvSpPr/>
          <p:nvPr/>
        </p:nvSpPr>
        <p:spPr>
          <a:xfrm>
            <a:off x="2444579" y="908720"/>
            <a:ext cx="4863725" cy="4536504"/>
          </a:xfrm>
          <a:prstGeom prst="ellipse">
            <a:avLst/>
          </a:prstGeom>
          <a:solidFill>
            <a:srgbClr val="3C8C93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1600" dirty="0"/>
          </a:p>
        </p:txBody>
      </p:sp>
      <p:sp>
        <p:nvSpPr>
          <p:cNvPr id="5144" name="Line 5"/>
          <p:cNvSpPr>
            <a:spLocks noChangeShapeType="1"/>
          </p:cNvSpPr>
          <p:nvPr/>
        </p:nvSpPr>
        <p:spPr bwMode="auto">
          <a:xfrm>
            <a:off x="900113" y="785813"/>
            <a:ext cx="72009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pic>
        <p:nvPicPr>
          <p:cNvPr id="5147" name="21 Imagen" descr="IPRESER2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50813"/>
            <a:ext cx="17113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230313" y="476672"/>
            <a:ext cx="165223" cy="5832648"/>
          </a:xfrm>
          <a:prstGeom prst="rect">
            <a:avLst/>
          </a:prstGeom>
          <a:solidFill>
            <a:schemeClr val="accent4">
              <a:alpha val="76862"/>
            </a:schemeClr>
          </a:solidFill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827088" y="285750"/>
            <a:ext cx="470994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000" spc="3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TECNISERVI iPRESER S.p.A</a:t>
            </a:r>
            <a:r>
              <a:rPr lang="es-ES" sz="2000" spc="300" dirty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.  </a:t>
            </a:r>
          </a:p>
        </p:txBody>
      </p:sp>
      <p:sp>
        <p:nvSpPr>
          <p:cNvPr id="26" name="25 Elipse"/>
          <p:cNvSpPr/>
          <p:nvPr/>
        </p:nvSpPr>
        <p:spPr>
          <a:xfrm>
            <a:off x="2908022" y="1330379"/>
            <a:ext cx="3970157" cy="3722955"/>
          </a:xfrm>
          <a:prstGeom prst="ellipse">
            <a:avLst/>
          </a:prstGeom>
          <a:solidFill>
            <a:srgbClr val="9798C5"/>
          </a:solidFill>
          <a:ln w="76200"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1600"/>
          </a:p>
        </p:txBody>
      </p:sp>
      <p:grpSp>
        <p:nvGrpSpPr>
          <p:cNvPr id="109" name="108 Grupo"/>
          <p:cNvGrpSpPr/>
          <p:nvPr/>
        </p:nvGrpSpPr>
        <p:grpSpPr>
          <a:xfrm>
            <a:off x="2813971" y="1591639"/>
            <a:ext cx="4102309" cy="3223667"/>
            <a:chOff x="2813971" y="1591639"/>
            <a:chExt cx="4102309" cy="3223667"/>
          </a:xfrm>
        </p:grpSpPr>
        <p:cxnSp>
          <p:nvCxnSpPr>
            <p:cNvPr id="29" name="28 Conector recto"/>
            <p:cNvCxnSpPr>
              <a:stCxn id="26" idx="1"/>
              <a:endCxn id="26" idx="5"/>
            </p:cNvCxnSpPr>
            <p:nvPr/>
          </p:nvCxnSpPr>
          <p:spPr>
            <a:xfrm>
              <a:off x="3489438" y="1875592"/>
              <a:ext cx="2807325" cy="2632528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>
              <a:stCxn id="26" idx="7"/>
              <a:endCxn id="26" idx="3"/>
            </p:cNvCxnSpPr>
            <p:nvPr/>
          </p:nvCxnSpPr>
          <p:spPr>
            <a:xfrm flipH="1">
              <a:off x="3489438" y="1875592"/>
              <a:ext cx="2807325" cy="2632528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40 Grupo"/>
            <p:cNvGrpSpPr/>
            <p:nvPr/>
          </p:nvGrpSpPr>
          <p:grpSpPr>
            <a:xfrm>
              <a:off x="4297732" y="1591639"/>
              <a:ext cx="1114668" cy="653150"/>
              <a:chOff x="4506362" y="2636912"/>
              <a:chExt cx="1348719" cy="851033"/>
            </a:xfrm>
          </p:grpSpPr>
          <p:sp>
            <p:nvSpPr>
              <p:cNvPr id="34" name="33 Elipse"/>
              <p:cNvSpPr/>
              <p:nvPr/>
            </p:nvSpPr>
            <p:spPr>
              <a:xfrm>
                <a:off x="4794717" y="2636912"/>
                <a:ext cx="216024" cy="21602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5" name="34 Elipse"/>
              <p:cNvSpPr/>
              <p:nvPr/>
            </p:nvSpPr>
            <p:spPr>
              <a:xfrm>
                <a:off x="4506362" y="2944700"/>
                <a:ext cx="216024" cy="21602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2" name="31 Rectángulo"/>
              <p:cNvSpPr/>
              <p:nvPr/>
            </p:nvSpPr>
            <p:spPr>
              <a:xfrm>
                <a:off x="4716016" y="2852936"/>
                <a:ext cx="360040" cy="43204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6" name="35 Elipse"/>
              <p:cNvSpPr/>
              <p:nvPr/>
            </p:nvSpPr>
            <p:spPr>
              <a:xfrm>
                <a:off x="5639057" y="2924944"/>
                <a:ext cx="216024" cy="21602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7" name="36 Elipse"/>
              <p:cNvSpPr/>
              <p:nvPr/>
            </p:nvSpPr>
            <p:spPr>
              <a:xfrm>
                <a:off x="4932040" y="2944700"/>
                <a:ext cx="216024" cy="196268"/>
              </a:xfrm>
              <a:prstGeom prst="ellipse">
                <a:avLst/>
              </a:prstGeom>
              <a:solidFill>
                <a:srgbClr val="54B1B8"/>
              </a:solidFill>
              <a:ln w="57150">
                <a:solidFill>
                  <a:srgbClr val="9798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8" name="37 Rectángulo"/>
              <p:cNvSpPr/>
              <p:nvPr/>
            </p:nvSpPr>
            <p:spPr>
              <a:xfrm>
                <a:off x="5141694" y="2852936"/>
                <a:ext cx="510426" cy="43204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9" name="38 Elipse"/>
              <p:cNvSpPr/>
              <p:nvPr/>
            </p:nvSpPr>
            <p:spPr>
              <a:xfrm>
                <a:off x="5298450" y="3271921"/>
                <a:ext cx="216024" cy="21602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40" name="39 Elipse"/>
              <p:cNvSpPr/>
              <p:nvPr/>
            </p:nvSpPr>
            <p:spPr>
              <a:xfrm>
                <a:off x="4932603" y="2929707"/>
                <a:ext cx="216024" cy="21602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43" name="42 Conector recto"/>
            <p:cNvCxnSpPr/>
            <p:nvPr/>
          </p:nvCxnSpPr>
          <p:spPr>
            <a:xfrm>
              <a:off x="3280356" y="2767309"/>
              <a:ext cx="0" cy="52252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 flipH="1">
              <a:off x="3256182" y="3289829"/>
              <a:ext cx="599637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/>
            <p:nvPr/>
          </p:nvCxnSpPr>
          <p:spPr>
            <a:xfrm>
              <a:off x="3413608" y="3028569"/>
              <a:ext cx="0" cy="195945"/>
            </a:xfrm>
            <a:prstGeom prst="line">
              <a:avLst/>
            </a:prstGeom>
            <a:ln w="1016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/>
            <p:nvPr/>
          </p:nvCxnSpPr>
          <p:spPr>
            <a:xfrm>
              <a:off x="3546861" y="2897939"/>
              <a:ext cx="7757" cy="326575"/>
            </a:xfrm>
            <a:prstGeom prst="line">
              <a:avLst/>
            </a:prstGeom>
            <a:ln w="1016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"/>
            <p:cNvCxnSpPr/>
            <p:nvPr/>
          </p:nvCxnSpPr>
          <p:spPr>
            <a:xfrm>
              <a:off x="3680114" y="2844473"/>
              <a:ext cx="15515" cy="391890"/>
            </a:xfrm>
            <a:prstGeom prst="line">
              <a:avLst/>
            </a:prstGeom>
            <a:ln w="1016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52 Rectángulo"/>
            <p:cNvSpPr/>
            <p:nvPr/>
          </p:nvSpPr>
          <p:spPr>
            <a:xfrm>
              <a:off x="4146498" y="2244789"/>
              <a:ext cx="159903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CL" sz="1000" spc="25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INTEGRACION</a:t>
              </a:r>
            </a:p>
            <a:p>
              <a:pPr algn="ctr"/>
              <a:r>
                <a:rPr lang="es-CL" sz="1000" spc="25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DE SEÑALES</a:t>
              </a:r>
              <a:endParaRPr lang="en-US" sz="1000" spc="250" dirty="0">
                <a:solidFill>
                  <a:schemeClr val="accent1">
                    <a:lumMod val="25000"/>
                  </a:schemeClr>
                </a:solidFill>
              </a:endParaRPr>
            </a:p>
          </p:txBody>
        </p:sp>
        <p:sp>
          <p:nvSpPr>
            <p:cNvPr id="54" name="53 Rectángulo"/>
            <p:cNvSpPr/>
            <p:nvPr/>
          </p:nvSpPr>
          <p:spPr>
            <a:xfrm>
              <a:off x="2813971" y="3355144"/>
              <a:ext cx="159903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CL" sz="1000" spc="25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DATAMINING</a:t>
              </a:r>
            </a:p>
            <a:p>
              <a:pPr algn="ctr"/>
              <a:r>
                <a:rPr lang="es-CL" sz="1000" spc="25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REPORTING</a:t>
              </a:r>
              <a:endParaRPr lang="en-US" sz="1000" spc="250" dirty="0">
                <a:solidFill>
                  <a:schemeClr val="accent1">
                    <a:lumMod val="25000"/>
                  </a:schemeClr>
                </a:solidFill>
              </a:endParaRPr>
            </a:p>
          </p:txBody>
        </p:sp>
        <p:sp>
          <p:nvSpPr>
            <p:cNvPr id="55" name="54 Rectángulo redondeado"/>
            <p:cNvSpPr/>
            <p:nvPr/>
          </p:nvSpPr>
          <p:spPr>
            <a:xfrm>
              <a:off x="5612279" y="2767309"/>
              <a:ext cx="866143" cy="522520"/>
            </a:xfrm>
            <a:prstGeom prst="roundRect">
              <a:avLst/>
            </a:prstGeom>
            <a:noFill/>
            <a:ln>
              <a:solidFill>
                <a:srgbClr val="B6DC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6" name="55 Arco de bloque"/>
            <p:cNvSpPr/>
            <p:nvPr/>
          </p:nvSpPr>
          <p:spPr>
            <a:xfrm>
              <a:off x="5678905" y="2832624"/>
              <a:ext cx="732890" cy="718465"/>
            </a:xfrm>
            <a:prstGeom prst="blockArc">
              <a:avLst>
                <a:gd name="adj1" fmla="val 10800000"/>
                <a:gd name="adj2" fmla="val 226321"/>
                <a:gd name="adj3" fmla="val 9003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57" name="56 Franja diagonal"/>
            <p:cNvSpPr/>
            <p:nvPr/>
          </p:nvSpPr>
          <p:spPr>
            <a:xfrm>
              <a:off x="6034072" y="2893618"/>
              <a:ext cx="399758" cy="261260"/>
            </a:xfrm>
            <a:prstGeom prst="diagStripe">
              <a:avLst>
                <a:gd name="adj" fmla="val 73148"/>
              </a:avLst>
            </a:prstGeom>
            <a:ln>
              <a:solidFill>
                <a:srgbClr val="A7A8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58" name="57 Rectángulo"/>
            <p:cNvSpPr/>
            <p:nvPr/>
          </p:nvSpPr>
          <p:spPr>
            <a:xfrm>
              <a:off x="5317247" y="3304344"/>
              <a:ext cx="159903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CL" sz="1000" spc="25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MONITOREO</a:t>
              </a:r>
            </a:p>
            <a:p>
              <a:pPr algn="ctr"/>
              <a:r>
                <a:rPr lang="es-CL" sz="1000" spc="25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CONDICIONES</a:t>
              </a:r>
              <a:endParaRPr lang="en-US" sz="1000" spc="250" dirty="0">
                <a:solidFill>
                  <a:schemeClr val="accent1">
                    <a:lumMod val="25000"/>
                  </a:schemeClr>
                </a:solidFill>
              </a:endParaRPr>
            </a:p>
          </p:txBody>
        </p:sp>
        <p:sp>
          <p:nvSpPr>
            <p:cNvPr id="59" name="58 Arco de bloque"/>
            <p:cNvSpPr/>
            <p:nvPr/>
          </p:nvSpPr>
          <p:spPr>
            <a:xfrm rot="1140567">
              <a:off x="4546257" y="3812349"/>
              <a:ext cx="732890" cy="718465"/>
            </a:xfrm>
            <a:prstGeom prst="blockArc">
              <a:avLst>
                <a:gd name="adj1" fmla="val 10800000"/>
                <a:gd name="adj2" fmla="val 226321"/>
                <a:gd name="adj3" fmla="val 9003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60" name="59 Arco de bloque"/>
            <p:cNvSpPr/>
            <p:nvPr/>
          </p:nvSpPr>
          <p:spPr>
            <a:xfrm rot="1140567">
              <a:off x="4334146" y="4099128"/>
              <a:ext cx="1003428" cy="465589"/>
            </a:xfrm>
            <a:prstGeom prst="blockArc">
              <a:avLst>
                <a:gd name="adj1" fmla="val 12449981"/>
                <a:gd name="adj2" fmla="val 20160659"/>
                <a:gd name="adj3" fmla="val 857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61" name="60 Arco de bloque"/>
            <p:cNvSpPr/>
            <p:nvPr/>
          </p:nvSpPr>
          <p:spPr>
            <a:xfrm rot="20222052">
              <a:off x="4613589" y="3916261"/>
              <a:ext cx="656864" cy="430074"/>
            </a:xfrm>
            <a:prstGeom prst="blockArc">
              <a:avLst>
                <a:gd name="adj1" fmla="val 12662971"/>
                <a:gd name="adj2" fmla="val 19692629"/>
                <a:gd name="adj3" fmla="val 546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62" name="61 Forma libre"/>
            <p:cNvSpPr/>
            <p:nvPr/>
          </p:nvSpPr>
          <p:spPr>
            <a:xfrm>
              <a:off x="4476899" y="4052235"/>
              <a:ext cx="209312" cy="100796"/>
            </a:xfrm>
            <a:custGeom>
              <a:avLst/>
              <a:gdLst>
                <a:gd name="connsiteX0" fmla="*/ 145257 w 226219"/>
                <a:gd name="connsiteY0" fmla="*/ 23019 h 111125"/>
                <a:gd name="connsiteX1" fmla="*/ 16669 w 226219"/>
                <a:gd name="connsiteY1" fmla="*/ 13494 h 111125"/>
                <a:gd name="connsiteX2" fmla="*/ 45244 w 226219"/>
                <a:gd name="connsiteY2" fmla="*/ 103981 h 111125"/>
                <a:gd name="connsiteX3" fmla="*/ 226219 w 226219"/>
                <a:gd name="connsiteY3" fmla="*/ 56356 h 11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219" h="111125">
                  <a:moveTo>
                    <a:pt x="145257" y="23019"/>
                  </a:moveTo>
                  <a:cubicBezTo>
                    <a:pt x="89297" y="11509"/>
                    <a:pt x="33338" y="0"/>
                    <a:pt x="16669" y="13494"/>
                  </a:cubicBezTo>
                  <a:cubicBezTo>
                    <a:pt x="0" y="26988"/>
                    <a:pt x="10319" y="96837"/>
                    <a:pt x="45244" y="103981"/>
                  </a:cubicBezTo>
                  <a:cubicBezTo>
                    <a:pt x="80169" y="111125"/>
                    <a:pt x="153194" y="83740"/>
                    <a:pt x="226219" y="56356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3" name="62 Rectángulo"/>
            <p:cNvSpPr/>
            <p:nvPr/>
          </p:nvSpPr>
          <p:spPr>
            <a:xfrm>
              <a:off x="4146498" y="4415196"/>
              <a:ext cx="159903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CL" sz="1000" spc="25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SUPERVISION</a:t>
              </a:r>
            </a:p>
            <a:p>
              <a:pPr algn="ctr"/>
              <a:r>
                <a:rPr lang="es-CL" sz="1000" spc="25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ASISTENCIA</a:t>
              </a:r>
              <a:endParaRPr lang="en-US" sz="1000" spc="250" dirty="0">
                <a:solidFill>
                  <a:schemeClr val="accent1">
                    <a:lumMod val="25000"/>
                  </a:schemeClr>
                </a:solidFill>
              </a:endParaRPr>
            </a:p>
          </p:txBody>
        </p:sp>
        <p:sp>
          <p:nvSpPr>
            <p:cNvPr id="10" name="9 Hexágono"/>
            <p:cNvSpPr/>
            <p:nvPr/>
          </p:nvSpPr>
          <p:spPr>
            <a:xfrm>
              <a:off x="4346378" y="2753923"/>
              <a:ext cx="1066022" cy="891101"/>
            </a:xfrm>
            <a:prstGeom prst="hexagon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  <a:tileRect l="-100000" b="-100000"/>
            </a:gradFill>
            <a:ln>
              <a:solidFill>
                <a:srgbClr val="A7A8CD"/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relaxedInset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L" sz="800" spc="210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4" name="63 Rectángulo"/>
            <p:cNvSpPr/>
            <p:nvPr/>
          </p:nvSpPr>
          <p:spPr>
            <a:xfrm>
              <a:off x="4334768" y="3022352"/>
              <a:ext cx="11521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CL" sz="800" spc="6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INSTALACIONES </a:t>
              </a:r>
            </a:p>
            <a:p>
              <a:pPr algn="ctr">
                <a:defRPr/>
              </a:pPr>
              <a:r>
                <a:rPr lang="es-CL" sz="800" spc="6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PROCESOS </a:t>
              </a:r>
            </a:p>
            <a:p>
              <a:pPr algn="ctr">
                <a:defRPr/>
              </a:pPr>
              <a:r>
                <a:rPr lang="es-CL" sz="800" spc="60" dirty="0" smtClean="0">
                  <a:solidFill>
                    <a:schemeClr val="accent1">
                      <a:lumMod val="25000"/>
                    </a:schemeClr>
                  </a:solidFill>
                  <a:ea typeface="Verdana" pitchFamily="34" charset="0"/>
                  <a:cs typeface="Verdana" pitchFamily="34" charset="0"/>
                </a:rPr>
                <a:t>CRITICOS</a:t>
              </a: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2505253" y="1036570"/>
            <a:ext cx="4731042" cy="4417946"/>
            <a:chOff x="2505253" y="1036570"/>
            <a:chExt cx="4731042" cy="4417946"/>
          </a:xfrm>
        </p:grpSpPr>
        <p:grpSp>
          <p:nvGrpSpPr>
            <p:cNvPr id="113" name="112 Grupo"/>
            <p:cNvGrpSpPr/>
            <p:nvPr/>
          </p:nvGrpSpPr>
          <p:grpSpPr>
            <a:xfrm>
              <a:off x="3236889" y="4115595"/>
              <a:ext cx="3341249" cy="1338921"/>
              <a:chOff x="3236889" y="4115595"/>
              <a:chExt cx="3341249" cy="1338921"/>
            </a:xfrm>
          </p:grpSpPr>
          <p:sp>
            <p:nvSpPr>
              <p:cNvPr id="73" name="72 CuadroTexto"/>
              <p:cNvSpPr txBox="1"/>
              <p:nvPr/>
            </p:nvSpPr>
            <p:spPr>
              <a:xfrm rot="2808153">
                <a:off x="2989507" y="4549800"/>
                <a:ext cx="86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r>
                  <a:rPr lang="en-US" b="1" spc="50" dirty="0" smtClean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IP</a:t>
                </a:r>
                <a:endParaRPr lang="en-US" b="1" spc="50" dirty="0">
                  <a:ln w="11430">
                    <a:noFill/>
                  </a:ln>
                  <a:solidFill>
                    <a:srgbClr val="FF3300"/>
                  </a:solidFill>
                  <a:effectLst>
                    <a:glow rad="63500">
                      <a:schemeClr val="accent1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2" name="71 CuadroTexto"/>
              <p:cNvSpPr txBox="1"/>
              <p:nvPr/>
            </p:nvSpPr>
            <p:spPr>
              <a:xfrm rot="18891869">
                <a:off x="5858961" y="4496218"/>
                <a:ext cx="109979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r>
                  <a:rPr lang="en-US" sz="1600" b="1" spc="50" dirty="0" smtClean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ACCESS</a:t>
                </a:r>
                <a:endParaRPr lang="en-US" sz="1600" b="1" spc="50" dirty="0">
                  <a:ln w="11430">
                    <a:noFill/>
                  </a:ln>
                  <a:solidFill>
                    <a:srgbClr val="FF3300"/>
                  </a:solidFill>
                  <a:effectLst>
                    <a:glow rad="63500">
                      <a:schemeClr val="accent1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8" name="67 CuadroTexto"/>
              <p:cNvSpPr txBox="1"/>
              <p:nvPr/>
            </p:nvSpPr>
            <p:spPr>
              <a:xfrm>
                <a:off x="4473543" y="5085184"/>
                <a:ext cx="86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r>
                  <a:rPr lang="en-US" b="1" spc="50" dirty="0" smtClean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CCTV</a:t>
                </a:r>
                <a:endParaRPr lang="en-US" b="1" spc="50" dirty="0">
                  <a:ln w="11430">
                    <a:noFill/>
                  </a:ln>
                  <a:solidFill>
                    <a:srgbClr val="FF3300"/>
                  </a:solidFill>
                  <a:effectLst>
                    <a:glow rad="63500">
                      <a:schemeClr val="accent1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14" name="113 Grupo"/>
            <p:cNvGrpSpPr/>
            <p:nvPr/>
          </p:nvGrpSpPr>
          <p:grpSpPr>
            <a:xfrm>
              <a:off x="2505253" y="1036570"/>
              <a:ext cx="4731042" cy="2968497"/>
              <a:chOff x="2505253" y="1036570"/>
              <a:chExt cx="4731042" cy="2968497"/>
            </a:xfrm>
          </p:grpSpPr>
          <p:sp>
            <p:nvSpPr>
              <p:cNvPr id="70" name="69 CuadroTexto"/>
              <p:cNvSpPr txBox="1"/>
              <p:nvPr/>
            </p:nvSpPr>
            <p:spPr>
              <a:xfrm rot="5400000">
                <a:off x="6362326" y="3131097"/>
                <a:ext cx="144016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r>
                  <a:rPr lang="en-US" sz="1400" b="1" spc="50" dirty="0" smtClean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BURGLARY</a:t>
                </a:r>
                <a:endParaRPr lang="en-US" sz="1400" b="1" spc="50" dirty="0">
                  <a:ln w="11430">
                    <a:noFill/>
                  </a:ln>
                  <a:solidFill>
                    <a:srgbClr val="FF3300"/>
                  </a:solidFill>
                  <a:effectLst>
                    <a:glow rad="63500">
                      <a:schemeClr val="accent1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112" name="111 Grupo"/>
              <p:cNvGrpSpPr/>
              <p:nvPr/>
            </p:nvGrpSpPr>
            <p:grpSpPr>
              <a:xfrm>
                <a:off x="2505253" y="1036570"/>
                <a:ext cx="4211115" cy="2464438"/>
                <a:chOff x="2505253" y="1036570"/>
                <a:chExt cx="4211115" cy="2464438"/>
              </a:xfrm>
            </p:grpSpPr>
            <p:sp>
              <p:nvSpPr>
                <p:cNvPr id="66" name="65 CuadroTexto"/>
                <p:cNvSpPr txBox="1"/>
                <p:nvPr/>
              </p:nvSpPr>
              <p:spPr>
                <a:xfrm rot="18891869">
                  <a:off x="2761665" y="1674770"/>
                  <a:ext cx="86409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r>
                    <a:rPr lang="en-US" b="1" spc="50" dirty="0" smtClean="0">
                      <a:ln w="11430">
                        <a:noFill/>
                      </a:ln>
                      <a:solidFill>
                        <a:srgbClr val="FF3300"/>
                      </a:solidFill>
                      <a:effectLst>
                        <a:glow rad="63500">
                          <a:schemeClr val="accent1">
                            <a:satMod val="175000"/>
                            <a:alpha val="40000"/>
                          </a:schemeClr>
                        </a:glow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GPRS</a:t>
                  </a:r>
                  <a:endParaRPr lang="en-US" b="1" spc="50" dirty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4" name="73 CuadroTexto"/>
                <p:cNvSpPr txBox="1"/>
                <p:nvPr/>
              </p:nvSpPr>
              <p:spPr>
                <a:xfrm rot="20770601">
                  <a:off x="3745284" y="1036570"/>
                  <a:ext cx="1368152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r>
                    <a:rPr lang="en-US" sz="1400" b="1" spc="50" dirty="0" smtClean="0">
                      <a:ln w="11430">
                        <a:noFill/>
                      </a:ln>
                      <a:solidFill>
                        <a:srgbClr val="FF3300"/>
                      </a:solidFill>
                      <a:effectLst>
                        <a:glow rad="63500">
                          <a:schemeClr val="accent1">
                            <a:satMod val="175000"/>
                            <a:alpha val="40000"/>
                          </a:schemeClr>
                        </a:glow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CONTROL</a:t>
                  </a:r>
                  <a:endParaRPr lang="en-US" sz="1400" b="1" spc="50" dirty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6" name="75 CuadroTexto"/>
                <p:cNvSpPr txBox="1"/>
                <p:nvPr/>
              </p:nvSpPr>
              <p:spPr>
                <a:xfrm rot="744428">
                  <a:off x="4916594" y="1092717"/>
                  <a:ext cx="1368152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r>
                    <a:rPr lang="en-US" sz="1400" b="1" spc="50" dirty="0" smtClean="0">
                      <a:ln w="11430">
                        <a:noFill/>
                      </a:ln>
                      <a:solidFill>
                        <a:srgbClr val="FF3300"/>
                      </a:solidFill>
                      <a:effectLst>
                        <a:glow rad="63500">
                          <a:schemeClr val="accent1">
                            <a:satMod val="175000"/>
                            <a:alpha val="40000"/>
                          </a:schemeClr>
                        </a:glow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SIGNALS</a:t>
                  </a:r>
                  <a:endParaRPr lang="en-US" sz="1400" b="1" spc="50" dirty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9" name="68 CuadroTexto"/>
                <p:cNvSpPr txBox="1"/>
                <p:nvPr/>
              </p:nvSpPr>
              <p:spPr>
                <a:xfrm rot="2808153">
                  <a:off x="6099654" y="1590582"/>
                  <a:ext cx="86409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r>
                    <a:rPr lang="en-US" b="1" spc="50" dirty="0" smtClean="0">
                      <a:ln w="11430">
                        <a:noFill/>
                      </a:ln>
                      <a:solidFill>
                        <a:srgbClr val="FF3300"/>
                      </a:solidFill>
                      <a:effectLst>
                        <a:glow rad="63500">
                          <a:schemeClr val="accent1">
                            <a:satMod val="175000"/>
                            <a:alpha val="40000"/>
                          </a:schemeClr>
                        </a:glow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GPS</a:t>
                  </a:r>
                  <a:endParaRPr lang="en-US" b="1" spc="50" dirty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1" name="70 CuadroTexto"/>
                <p:cNvSpPr txBox="1"/>
                <p:nvPr/>
              </p:nvSpPr>
              <p:spPr>
                <a:xfrm rot="16200000">
                  <a:off x="2149859" y="2776282"/>
                  <a:ext cx="1080120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r>
                    <a:rPr lang="en-US" b="1" spc="50" dirty="0" smtClean="0">
                      <a:ln w="11430">
                        <a:noFill/>
                      </a:ln>
                      <a:solidFill>
                        <a:srgbClr val="FF3300"/>
                      </a:solidFill>
                      <a:effectLst>
                        <a:glow rad="63500">
                          <a:schemeClr val="accent1">
                            <a:satMod val="175000"/>
                            <a:alpha val="40000"/>
                          </a:schemeClr>
                        </a:glow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FIRE</a:t>
                  </a:r>
                  <a:endParaRPr lang="en-US" sz="1400" b="1" spc="50" dirty="0">
                    <a:ln w="11430">
                      <a:noFill/>
                    </a:ln>
                    <a:solidFill>
                      <a:srgbClr val="FF3300"/>
                    </a:solidFill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grpSp>
        <p:nvGrpSpPr>
          <p:cNvPr id="111" name="110 Grupo"/>
          <p:cNvGrpSpPr/>
          <p:nvPr/>
        </p:nvGrpSpPr>
        <p:grpSpPr>
          <a:xfrm>
            <a:off x="2398786" y="1042994"/>
            <a:ext cx="4916563" cy="4313505"/>
            <a:chOff x="2398786" y="1042994"/>
            <a:chExt cx="4916563" cy="4313505"/>
          </a:xfrm>
        </p:grpSpPr>
        <p:grpSp>
          <p:nvGrpSpPr>
            <p:cNvPr id="85" name="84 Grupo"/>
            <p:cNvGrpSpPr/>
            <p:nvPr/>
          </p:nvGrpSpPr>
          <p:grpSpPr>
            <a:xfrm rot="527734">
              <a:off x="3203848" y="1374109"/>
              <a:ext cx="458174" cy="360040"/>
              <a:chOff x="3203848" y="1374109"/>
              <a:chExt cx="458174" cy="360040"/>
            </a:xfrm>
          </p:grpSpPr>
          <p:cxnSp>
            <p:nvCxnSpPr>
              <p:cNvPr id="80" name="79 Conector recto"/>
              <p:cNvCxnSpPr/>
              <p:nvPr/>
            </p:nvCxnSpPr>
            <p:spPr>
              <a:xfrm>
                <a:off x="3203848" y="1412776"/>
                <a:ext cx="458174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81 Conector recto"/>
              <p:cNvCxnSpPr/>
              <p:nvPr/>
            </p:nvCxnSpPr>
            <p:spPr>
              <a:xfrm>
                <a:off x="3631133" y="1374109"/>
                <a:ext cx="0" cy="36004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85 Grupo"/>
            <p:cNvGrpSpPr/>
            <p:nvPr/>
          </p:nvGrpSpPr>
          <p:grpSpPr>
            <a:xfrm rot="4560293">
              <a:off x="5674436" y="1092061"/>
              <a:ext cx="458174" cy="360040"/>
              <a:chOff x="3203848" y="1374109"/>
              <a:chExt cx="458174" cy="360040"/>
            </a:xfrm>
          </p:grpSpPr>
          <p:cxnSp>
            <p:nvCxnSpPr>
              <p:cNvPr id="87" name="86 Conector recto"/>
              <p:cNvCxnSpPr/>
              <p:nvPr/>
            </p:nvCxnSpPr>
            <p:spPr>
              <a:xfrm>
                <a:off x="3203848" y="1412776"/>
                <a:ext cx="458174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87 Conector recto"/>
              <p:cNvCxnSpPr/>
              <p:nvPr/>
            </p:nvCxnSpPr>
            <p:spPr>
              <a:xfrm>
                <a:off x="3631133" y="1374109"/>
                <a:ext cx="0" cy="36004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88 Grupo"/>
            <p:cNvGrpSpPr/>
            <p:nvPr/>
          </p:nvGrpSpPr>
          <p:grpSpPr>
            <a:xfrm rot="6336566">
              <a:off x="6611165" y="1944604"/>
              <a:ext cx="458174" cy="360040"/>
              <a:chOff x="3203848" y="1374109"/>
              <a:chExt cx="458174" cy="360040"/>
            </a:xfrm>
          </p:grpSpPr>
          <p:cxnSp>
            <p:nvCxnSpPr>
              <p:cNvPr id="90" name="89 Conector recto"/>
              <p:cNvCxnSpPr/>
              <p:nvPr/>
            </p:nvCxnSpPr>
            <p:spPr>
              <a:xfrm>
                <a:off x="3203848" y="1412776"/>
                <a:ext cx="458174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90 Conector recto"/>
              <p:cNvCxnSpPr/>
              <p:nvPr/>
            </p:nvCxnSpPr>
            <p:spPr>
              <a:xfrm>
                <a:off x="3631133" y="1374109"/>
                <a:ext cx="0" cy="36004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92 Conector recto"/>
            <p:cNvCxnSpPr/>
            <p:nvPr/>
          </p:nvCxnSpPr>
          <p:spPr>
            <a:xfrm rot="9198409">
              <a:off x="6857175" y="3963048"/>
              <a:ext cx="458174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93 Conector recto"/>
            <p:cNvCxnSpPr/>
            <p:nvPr/>
          </p:nvCxnSpPr>
          <p:spPr>
            <a:xfrm rot="9198409">
              <a:off x="6845689" y="3745773"/>
              <a:ext cx="0" cy="36004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95 Conector recto"/>
            <p:cNvCxnSpPr/>
            <p:nvPr/>
          </p:nvCxnSpPr>
          <p:spPr>
            <a:xfrm rot="12279953">
              <a:off x="5505567" y="5257699"/>
              <a:ext cx="458174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96 Conector recto"/>
            <p:cNvCxnSpPr/>
            <p:nvPr/>
          </p:nvCxnSpPr>
          <p:spPr>
            <a:xfrm rot="12279953">
              <a:off x="5613530" y="4866510"/>
              <a:ext cx="0" cy="36004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8" name="97 Grupo"/>
            <p:cNvGrpSpPr/>
            <p:nvPr/>
          </p:nvGrpSpPr>
          <p:grpSpPr>
            <a:xfrm rot="14753828">
              <a:off x="3762128" y="4947392"/>
              <a:ext cx="458174" cy="360040"/>
              <a:chOff x="3203848" y="1374109"/>
              <a:chExt cx="458174" cy="360040"/>
            </a:xfrm>
          </p:grpSpPr>
          <p:cxnSp>
            <p:nvCxnSpPr>
              <p:cNvPr id="99" name="98 Conector recto"/>
              <p:cNvCxnSpPr/>
              <p:nvPr/>
            </p:nvCxnSpPr>
            <p:spPr>
              <a:xfrm>
                <a:off x="3203848" y="1412776"/>
                <a:ext cx="458174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99 Conector recto"/>
              <p:cNvCxnSpPr/>
              <p:nvPr/>
            </p:nvCxnSpPr>
            <p:spPr>
              <a:xfrm>
                <a:off x="3631133" y="1374109"/>
                <a:ext cx="0" cy="36004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100 Grupo"/>
            <p:cNvGrpSpPr/>
            <p:nvPr/>
          </p:nvGrpSpPr>
          <p:grpSpPr>
            <a:xfrm rot="16908020">
              <a:off x="2665399" y="3963657"/>
              <a:ext cx="458174" cy="360040"/>
              <a:chOff x="3203848" y="1374109"/>
              <a:chExt cx="458174" cy="360040"/>
            </a:xfrm>
          </p:grpSpPr>
          <p:cxnSp>
            <p:nvCxnSpPr>
              <p:cNvPr id="102" name="101 Conector recto"/>
              <p:cNvCxnSpPr/>
              <p:nvPr/>
            </p:nvCxnSpPr>
            <p:spPr>
              <a:xfrm>
                <a:off x="3203848" y="1412776"/>
                <a:ext cx="458174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102 Conector recto"/>
              <p:cNvCxnSpPr/>
              <p:nvPr/>
            </p:nvCxnSpPr>
            <p:spPr>
              <a:xfrm>
                <a:off x="3631133" y="1374109"/>
                <a:ext cx="0" cy="36004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104 Conector recto"/>
            <p:cNvCxnSpPr/>
            <p:nvPr/>
          </p:nvCxnSpPr>
          <p:spPr>
            <a:xfrm rot="19881569">
              <a:off x="2398786" y="2590708"/>
              <a:ext cx="458174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105 Conector recto"/>
            <p:cNvCxnSpPr/>
            <p:nvPr/>
          </p:nvCxnSpPr>
          <p:spPr>
            <a:xfrm rot="19881569">
              <a:off x="2869572" y="2439747"/>
              <a:ext cx="0" cy="36004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 Box 9"/>
          <p:cNvSpPr txBox="1">
            <a:spLocks noChangeArrowheads="1"/>
          </p:cNvSpPr>
          <p:nvPr/>
        </p:nvSpPr>
        <p:spPr bwMode="auto">
          <a:xfrm>
            <a:off x="899492" y="5581689"/>
            <a:ext cx="79209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s-CL" sz="1200" dirty="0">
                <a:solidFill>
                  <a:srgbClr val="808080"/>
                </a:solidFill>
                <a:latin typeface="Verdana" pitchFamily="34" charset="0"/>
                <a:cs typeface="Times New Roman" pitchFamily="18" charset="0"/>
              </a:rPr>
              <a:t>Nuestro Sistema de Seguridad </a:t>
            </a:r>
            <a:r>
              <a:rPr lang="es-CL" sz="1200" dirty="0" smtClean="0">
                <a:solidFill>
                  <a:srgbClr val="808080"/>
                </a:solidFill>
                <a:latin typeface="Verdana" pitchFamily="34" charset="0"/>
                <a:cs typeface="Times New Roman" pitchFamily="18" charset="0"/>
              </a:rPr>
              <a:t>y control de Procesos Críticos es </a:t>
            </a:r>
            <a:r>
              <a:rPr lang="es-CL" sz="1200" dirty="0">
                <a:solidFill>
                  <a:srgbClr val="808080"/>
                </a:solidFill>
                <a:latin typeface="Verdana" pitchFamily="34" charset="0"/>
                <a:cs typeface="Times New Roman" pitchFamily="18" charset="0"/>
              </a:rPr>
              <a:t>una sólida Plataforma soportada en 4 pilares, asegurando un diseño </a:t>
            </a:r>
            <a:r>
              <a:rPr lang="es-CL" sz="1200" dirty="0" smtClean="0">
                <a:solidFill>
                  <a:srgbClr val="808080"/>
                </a:solidFill>
                <a:latin typeface="Verdana" pitchFamily="34" charset="0"/>
                <a:cs typeface="Times New Roman" pitchFamily="18" charset="0"/>
              </a:rPr>
              <a:t>de integración equilibrado </a:t>
            </a:r>
            <a:r>
              <a:rPr lang="es-CL" sz="1200" dirty="0">
                <a:solidFill>
                  <a:srgbClr val="808080"/>
                </a:solidFill>
                <a:latin typeface="Verdana" pitchFamily="34" charset="0"/>
                <a:cs typeface="Times New Roman" pitchFamily="18" charset="0"/>
              </a:rPr>
              <a:t>en costo/beneficios, un monitoreo especializado capaz de </a:t>
            </a:r>
            <a:r>
              <a:rPr lang="es-CL" sz="1200" dirty="0" smtClean="0">
                <a:solidFill>
                  <a:srgbClr val="808080"/>
                </a:solidFill>
                <a:latin typeface="Verdana" pitchFamily="34" charset="0"/>
                <a:cs typeface="Times New Roman" pitchFamily="18" charset="0"/>
              </a:rPr>
              <a:t>actuar </a:t>
            </a:r>
            <a:r>
              <a:rPr lang="es-CL" sz="1200" dirty="0">
                <a:solidFill>
                  <a:srgbClr val="808080"/>
                </a:solidFill>
                <a:latin typeface="Verdana" pitchFamily="34" charset="0"/>
                <a:cs typeface="Times New Roman" pitchFamily="18" charset="0"/>
              </a:rPr>
              <a:t>en tiempo real, supervisión y mantenimiento In situ brindando continuidad al sistema, Gestión y Administración con reportes periódicos de los eventos de seguridad.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23938" y="1050925"/>
            <a:ext cx="520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CL" sz="20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Arial" pitchFamily="34" charset="0"/>
            </a:endParaRPr>
          </a:p>
        </p:txBody>
      </p:sp>
      <p:sp>
        <p:nvSpPr>
          <p:cNvPr id="8195" name="Line 5"/>
          <p:cNvSpPr>
            <a:spLocks noChangeShapeType="1"/>
          </p:cNvSpPr>
          <p:nvPr/>
        </p:nvSpPr>
        <p:spPr bwMode="auto">
          <a:xfrm>
            <a:off x="1116013" y="1143000"/>
            <a:ext cx="72009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042988" y="836613"/>
            <a:ext cx="4529137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6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EJEMPLO HERRAMIENTAS DE SEGURIDAD</a:t>
            </a:r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auto">
          <a:xfrm>
            <a:off x="1619250" y="2006600"/>
            <a:ext cx="5976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198" name="Line 8"/>
          <p:cNvSpPr>
            <a:spLocks noChangeShapeType="1"/>
          </p:cNvSpPr>
          <p:nvPr/>
        </p:nvSpPr>
        <p:spPr bwMode="auto">
          <a:xfrm>
            <a:off x="7596188" y="2006600"/>
            <a:ext cx="0" cy="1008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7596188" y="3519488"/>
            <a:ext cx="0" cy="1439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00" name="Line 10"/>
          <p:cNvSpPr>
            <a:spLocks noChangeShapeType="1"/>
          </p:cNvSpPr>
          <p:nvPr/>
        </p:nvSpPr>
        <p:spPr bwMode="auto">
          <a:xfrm flipH="1">
            <a:off x="1619250" y="4959350"/>
            <a:ext cx="5976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>
            <a:off x="1619250" y="2006600"/>
            <a:ext cx="0" cy="2952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7440613" y="3014663"/>
            <a:ext cx="773112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400"/>
              <a:t>Acceso</a:t>
            </a:r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2124075" y="2509838"/>
            <a:ext cx="4968875" cy="2017712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4044338" y="3357563"/>
            <a:ext cx="1079143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200" dirty="0" smtClean="0"/>
              <a:t>Instalaciones</a:t>
            </a:r>
            <a:endParaRPr lang="es-ES" sz="1200" dirty="0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619250" y="1935163"/>
            <a:ext cx="5976938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CL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206" name="Line 16"/>
          <p:cNvSpPr>
            <a:spLocks noChangeShapeType="1"/>
          </p:cNvSpPr>
          <p:nvPr/>
        </p:nvSpPr>
        <p:spPr bwMode="auto">
          <a:xfrm>
            <a:off x="1547813" y="2006600"/>
            <a:ext cx="0" cy="29527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07" name="Line 17"/>
          <p:cNvSpPr>
            <a:spLocks noChangeShapeType="1"/>
          </p:cNvSpPr>
          <p:nvPr/>
        </p:nvSpPr>
        <p:spPr bwMode="auto">
          <a:xfrm>
            <a:off x="1619250" y="5030788"/>
            <a:ext cx="5976938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08" name="Line 18"/>
          <p:cNvSpPr>
            <a:spLocks noChangeShapeType="1"/>
          </p:cNvSpPr>
          <p:nvPr/>
        </p:nvSpPr>
        <p:spPr bwMode="auto">
          <a:xfrm>
            <a:off x="7667625" y="2006600"/>
            <a:ext cx="0" cy="10080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09" name="Line 19"/>
          <p:cNvSpPr>
            <a:spLocks noChangeShapeType="1"/>
          </p:cNvSpPr>
          <p:nvPr/>
        </p:nvSpPr>
        <p:spPr bwMode="auto">
          <a:xfrm>
            <a:off x="7667625" y="3519488"/>
            <a:ext cx="0" cy="14398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210" name="Line 20"/>
          <p:cNvSpPr>
            <a:spLocks noChangeShapeType="1"/>
          </p:cNvSpPr>
          <p:nvPr/>
        </p:nvSpPr>
        <p:spPr bwMode="auto">
          <a:xfrm>
            <a:off x="6500813" y="1571625"/>
            <a:ext cx="500062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11" name="Text Box 21"/>
          <p:cNvSpPr txBox="1">
            <a:spLocks noChangeArrowheads="1"/>
          </p:cNvSpPr>
          <p:nvPr/>
        </p:nvSpPr>
        <p:spPr bwMode="auto">
          <a:xfrm>
            <a:off x="5373688" y="1263650"/>
            <a:ext cx="1579562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200"/>
              <a:t>Señaletica disuasiva</a:t>
            </a:r>
          </a:p>
        </p:txBody>
      </p:sp>
      <p:sp>
        <p:nvSpPr>
          <p:cNvPr id="8212" name="Text Box 22"/>
          <p:cNvSpPr txBox="1">
            <a:spLocks noChangeArrowheads="1"/>
          </p:cNvSpPr>
          <p:nvPr/>
        </p:nvSpPr>
        <p:spPr bwMode="auto">
          <a:xfrm>
            <a:off x="1709738" y="1285875"/>
            <a:ext cx="1208087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200"/>
              <a:t>Cerco eléctrico</a:t>
            </a:r>
          </a:p>
        </p:txBody>
      </p:sp>
      <p:sp>
        <p:nvSpPr>
          <p:cNvPr id="8213" name="Line 23"/>
          <p:cNvSpPr>
            <a:spLocks noChangeShapeType="1"/>
          </p:cNvSpPr>
          <p:nvPr/>
        </p:nvSpPr>
        <p:spPr bwMode="auto">
          <a:xfrm>
            <a:off x="2484438" y="1574800"/>
            <a:ext cx="215900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14" name="Rectangle 24"/>
          <p:cNvSpPr>
            <a:spLocks noChangeArrowheads="1"/>
          </p:cNvSpPr>
          <p:nvPr/>
        </p:nvSpPr>
        <p:spPr bwMode="auto">
          <a:xfrm>
            <a:off x="7308850" y="2293938"/>
            <a:ext cx="287338" cy="720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15" name="Rectangle 25"/>
          <p:cNvSpPr>
            <a:spLocks noChangeArrowheads="1"/>
          </p:cNvSpPr>
          <p:nvPr/>
        </p:nvSpPr>
        <p:spPr bwMode="auto">
          <a:xfrm>
            <a:off x="7308850" y="3590925"/>
            <a:ext cx="287338" cy="576263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16" name="Rectangle 26"/>
          <p:cNvSpPr>
            <a:spLocks noChangeArrowheads="1"/>
          </p:cNvSpPr>
          <p:nvPr/>
        </p:nvSpPr>
        <p:spPr bwMode="auto">
          <a:xfrm>
            <a:off x="7308850" y="4167188"/>
            <a:ext cx="287338" cy="71913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grpSp>
        <p:nvGrpSpPr>
          <p:cNvPr id="8217" name="Group 27"/>
          <p:cNvGrpSpPr>
            <a:grpSpLocks/>
          </p:cNvGrpSpPr>
          <p:nvPr/>
        </p:nvGrpSpPr>
        <p:grpSpPr bwMode="auto">
          <a:xfrm rot="536547">
            <a:off x="7308850" y="1719263"/>
            <a:ext cx="271463" cy="419100"/>
            <a:chOff x="2154" y="2588"/>
            <a:chExt cx="318" cy="524"/>
          </a:xfrm>
        </p:grpSpPr>
        <p:grpSp>
          <p:nvGrpSpPr>
            <p:cNvPr id="8276" name="Group 28"/>
            <p:cNvGrpSpPr>
              <a:grpSpLocks/>
            </p:cNvGrpSpPr>
            <p:nvPr/>
          </p:nvGrpSpPr>
          <p:grpSpPr bwMode="auto">
            <a:xfrm rot="9401299">
              <a:off x="2245" y="3022"/>
              <a:ext cx="227" cy="90"/>
              <a:chOff x="3061" y="3249"/>
              <a:chExt cx="227" cy="90"/>
            </a:xfrm>
          </p:grpSpPr>
          <p:sp>
            <p:nvSpPr>
              <p:cNvPr id="8278" name="AutoShape 29"/>
              <p:cNvSpPr>
                <a:spLocks noChangeArrowheads="1"/>
              </p:cNvSpPr>
              <p:nvPr/>
            </p:nvSpPr>
            <p:spPr bwMode="auto">
              <a:xfrm>
                <a:off x="3061" y="3249"/>
                <a:ext cx="182" cy="9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sp>
            <p:nvSpPr>
              <p:cNvPr id="8279" name="AutoShape 30"/>
              <p:cNvSpPr>
                <a:spLocks noChangeArrowheads="1"/>
              </p:cNvSpPr>
              <p:nvPr/>
            </p:nvSpPr>
            <p:spPr bwMode="auto">
              <a:xfrm>
                <a:off x="3243" y="3249"/>
                <a:ext cx="45" cy="4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</p:grpSp>
        <p:sp>
          <p:nvSpPr>
            <p:cNvPr id="8277" name="Text Box 31"/>
            <p:cNvSpPr txBox="1">
              <a:spLocks noChangeArrowheads="1"/>
            </p:cNvSpPr>
            <p:nvPr/>
          </p:nvSpPr>
          <p:spPr bwMode="auto">
            <a:xfrm>
              <a:off x="2154" y="2588"/>
              <a:ext cx="257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000"/>
                <a:t> </a:t>
              </a:r>
            </a:p>
          </p:txBody>
        </p:sp>
      </p:grpSp>
      <p:grpSp>
        <p:nvGrpSpPr>
          <p:cNvPr id="8218" name="Group 32"/>
          <p:cNvGrpSpPr>
            <a:grpSpLocks/>
          </p:cNvGrpSpPr>
          <p:nvPr/>
        </p:nvGrpSpPr>
        <p:grpSpPr bwMode="auto">
          <a:xfrm rot="9294163">
            <a:off x="7235825" y="3446463"/>
            <a:ext cx="271463" cy="419100"/>
            <a:chOff x="2154" y="2588"/>
            <a:chExt cx="318" cy="524"/>
          </a:xfrm>
        </p:grpSpPr>
        <p:grpSp>
          <p:nvGrpSpPr>
            <p:cNvPr id="8272" name="Group 33"/>
            <p:cNvGrpSpPr>
              <a:grpSpLocks/>
            </p:cNvGrpSpPr>
            <p:nvPr/>
          </p:nvGrpSpPr>
          <p:grpSpPr bwMode="auto">
            <a:xfrm rot="9401299">
              <a:off x="2245" y="3022"/>
              <a:ext cx="227" cy="90"/>
              <a:chOff x="3061" y="3249"/>
              <a:chExt cx="227" cy="90"/>
            </a:xfrm>
          </p:grpSpPr>
          <p:sp>
            <p:nvSpPr>
              <p:cNvPr id="8274" name="AutoShape 34"/>
              <p:cNvSpPr>
                <a:spLocks noChangeArrowheads="1"/>
              </p:cNvSpPr>
              <p:nvPr/>
            </p:nvSpPr>
            <p:spPr bwMode="auto">
              <a:xfrm>
                <a:off x="3061" y="3249"/>
                <a:ext cx="182" cy="9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sp>
            <p:nvSpPr>
              <p:cNvPr id="8275" name="AutoShape 35"/>
              <p:cNvSpPr>
                <a:spLocks noChangeArrowheads="1"/>
              </p:cNvSpPr>
              <p:nvPr/>
            </p:nvSpPr>
            <p:spPr bwMode="auto">
              <a:xfrm>
                <a:off x="3243" y="3249"/>
                <a:ext cx="45" cy="4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</p:grpSp>
        <p:sp>
          <p:nvSpPr>
            <p:cNvPr id="8273" name="Text Box 36"/>
            <p:cNvSpPr txBox="1">
              <a:spLocks noChangeArrowheads="1"/>
            </p:cNvSpPr>
            <p:nvPr/>
          </p:nvSpPr>
          <p:spPr bwMode="auto">
            <a:xfrm>
              <a:off x="2154" y="2588"/>
              <a:ext cx="257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000"/>
                <a:t> </a:t>
              </a:r>
            </a:p>
          </p:txBody>
        </p:sp>
      </p:grpSp>
      <p:grpSp>
        <p:nvGrpSpPr>
          <p:cNvPr id="8219" name="Group 37"/>
          <p:cNvGrpSpPr>
            <a:grpSpLocks/>
          </p:cNvGrpSpPr>
          <p:nvPr/>
        </p:nvGrpSpPr>
        <p:grpSpPr bwMode="auto">
          <a:xfrm rot="3699646">
            <a:off x="7020719" y="4309269"/>
            <a:ext cx="271462" cy="419100"/>
            <a:chOff x="2154" y="2588"/>
            <a:chExt cx="318" cy="524"/>
          </a:xfrm>
        </p:grpSpPr>
        <p:grpSp>
          <p:nvGrpSpPr>
            <p:cNvPr id="8268" name="Group 38"/>
            <p:cNvGrpSpPr>
              <a:grpSpLocks/>
            </p:cNvGrpSpPr>
            <p:nvPr/>
          </p:nvGrpSpPr>
          <p:grpSpPr bwMode="auto">
            <a:xfrm rot="9401299">
              <a:off x="2245" y="3022"/>
              <a:ext cx="227" cy="90"/>
              <a:chOff x="3061" y="3249"/>
              <a:chExt cx="227" cy="90"/>
            </a:xfrm>
          </p:grpSpPr>
          <p:sp>
            <p:nvSpPr>
              <p:cNvPr id="8270" name="AutoShape 39"/>
              <p:cNvSpPr>
                <a:spLocks noChangeArrowheads="1"/>
              </p:cNvSpPr>
              <p:nvPr/>
            </p:nvSpPr>
            <p:spPr bwMode="auto">
              <a:xfrm>
                <a:off x="3061" y="3249"/>
                <a:ext cx="182" cy="9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sp>
            <p:nvSpPr>
              <p:cNvPr id="8271" name="AutoShape 40"/>
              <p:cNvSpPr>
                <a:spLocks noChangeArrowheads="1"/>
              </p:cNvSpPr>
              <p:nvPr/>
            </p:nvSpPr>
            <p:spPr bwMode="auto">
              <a:xfrm>
                <a:off x="3243" y="3249"/>
                <a:ext cx="45" cy="4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</p:grpSp>
        <p:sp>
          <p:nvSpPr>
            <p:cNvPr id="8269" name="Text Box 41"/>
            <p:cNvSpPr txBox="1">
              <a:spLocks noChangeArrowheads="1"/>
            </p:cNvSpPr>
            <p:nvPr/>
          </p:nvSpPr>
          <p:spPr bwMode="auto">
            <a:xfrm>
              <a:off x="2154" y="2588"/>
              <a:ext cx="257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000"/>
                <a:t> </a:t>
              </a:r>
            </a:p>
          </p:txBody>
        </p:sp>
      </p:grpSp>
      <p:grpSp>
        <p:nvGrpSpPr>
          <p:cNvPr id="8220" name="Group 42"/>
          <p:cNvGrpSpPr>
            <a:grpSpLocks/>
          </p:cNvGrpSpPr>
          <p:nvPr/>
        </p:nvGrpSpPr>
        <p:grpSpPr bwMode="auto">
          <a:xfrm rot="-3763081">
            <a:off x="1621632" y="2077244"/>
            <a:ext cx="271462" cy="419100"/>
            <a:chOff x="2154" y="2588"/>
            <a:chExt cx="318" cy="524"/>
          </a:xfrm>
        </p:grpSpPr>
        <p:grpSp>
          <p:nvGrpSpPr>
            <p:cNvPr id="8264" name="Group 43"/>
            <p:cNvGrpSpPr>
              <a:grpSpLocks/>
            </p:cNvGrpSpPr>
            <p:nvPr/>
          </p:nvGrpSpPr>
          <p:grpSpPr bwMode="auto">
            <a:xfrm rot="9401299">
              <a:off x="2245" y="3022"/>
              <a:ext cx="227" cy="90"/>
              <a:chOff x="3061" y="3249"/>
              <a:chExt cx="227" cy="90"/>
            </a:xfrm>
          </p:grpSpPr>
          <p:sp>
            <p:nvSpPr>
              <p:cNvPr id="8266" name="AutoShape 44"/>
              <p:cNvSpPr>
                <a:spLocks noChangeArrowheads="1"/>
              </p:cNvSpPr>
              <p:nvPr/>
            </p:nvSpPr>
            <p:spPr bwMode="auto">
              <a:xfrm>
                <a:off x="3061" y="3249"/>
                <a:ext cx="182" cy="9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sp>
            <p:nvSpPr>
              <p:cNvPr id="8267" name="AutoShape 45"/>
              <p:cNvSpPr>
                <a:spLocks noChangeArrowheads="1"/>
              </p:cNvSpPr>
              <p:nvPr/>
            </p:nvSpPr>
            <p:spPr bwMode="auto">
              <a:xfrm>
                <a:off x="3243" y="3249"/>
                <a:ext cx="45" cy="4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</p:grpSp>
        <p:sp>
          <p:nvSpPr>
            <p:cNvPr id="8265" name="Text Box 46"/>
            <p:cNvSpPr txBox="1">
              <a:spLocks noChangeArrowheads="1"/>
            </p:cNvSpPr>
            <p:nvPr/>
          </p:nvSpPr>
          <p:spPr bwMode="auto">
            <a:xfrm>
              <a:off x="2154" y="2588"/>
              <a:ext cx="257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000"/>
                <a:t> </a:t>
              </a:r>
            </a:p>
          </p:txBody>
        </p:sp>
      </p:grpSp>
      <p:sp>
        <p:nvSpPr>
          <p:cNvPr id="8221" name="AutoShape 47"/>
          <p:cNvSpPr>
            <a:spLocks noChangeArrowheads="1"/>
          </p:cNvSpPr>
          <p:nvPr/>
        </p:nvSpPr>
        <p:spPr bwMode="auto">
          <a:xfrm>
            <a:off x="7308850" y="3014663"/>
            <a:ext cx="73025" cy="71437"/>
          </a:xfrm>
          <a:prstGeom prst="flowChartConnector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CL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222" name="AutoShape 48"/>
          <p:cNvSpPr>
            <a:spLocks noChangeArrowheads="1"/>
          </p:cNvSpPr>
          <p:nvPr/>
        </p:nvSpPr>
        <p:spPr bwMode="auto">
          <a:xfrm rot="-3412071">
            <a:off x="7309644" y="2942431"/>
            <a:ext cx="503238" cy="504825"/>
          </a:xfrm>
          <a:prstGeom prst="triangle">
            <a:avLst>
              <a:gd name="adj" fmla="val 50000"/>
            </a:avLst>
          </a:prstGeom>
          <a:solidFill>
            <a:srgbClr val="FFFF00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23" name="AutoShape 49"/>
          <p:cNvSpPr>
            <a:spLocks noChangeArrowheads="1"/>
          </p:cNvSpPr>
          <p:nvPr/>
        </p:nvSpPr>
        <p:spPr bwMode="auto">
          <a:xfrm>
            <a:off x="7405688" y="3878263"/>
            <a:ext cx="87312" cy="841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224" name="AutoShape 50"/>
          <p:cNvSpPr>
            <a:spLocks noChangeArrowheads="1"/>
          </p:cNvSpPr>
          <p:nvPr/>
        </p:nvSpPr>
        <p:spPr bwMode="auto">
          <a:xfrm>
            <a:off x="7392988" y="4467225"/>
            <a:ext cx="87312" cy="841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225" name="AutoShape 51"/>
          <p:cNvSpPr>
            <a:spLocks noChangeArrowheads="1"/>
          </p:cNvSpPr>
          <p:nvPr/>
        </p:nvSpPr>
        <p:spPr bwMode="auto">
          <a:xfrm>
            <a:off x="7405688" y="2620963"/>
            <a:ext cx="87312" cy="841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grpSp>
        <p:nvGrpSpPr>
          <p:cNvPr id="8226" name="Group 52"/>
          <p:cNvGrpSpPr>
            <a:grpSpLocks/>
          </p:cNvGrpSpPr>
          <p:nvPr/>
        </p:nvGrpSpPr>
        <p:grpSpPr bwMode="auto">
          <a:xfrm rot="-1463170">
            <a:off x="2195513" y="4310063"/>
            <a:ext cx="215900" cy="73025"/>
            <a:chOff x="3061" y="3249"/>
            <a:chExt cx="227" cy="90"/>
          </a:xfrm>
        </p:grpSpPr>
        <p:sp>
          <p:nvSpPr>
            <p:cNvPr id="8262" name="AutoShape 53"/>
            <p:cNvSpPr>
              <a:spLocks noChangeArrowheads="1"/>
            </p:cNvSpPr>
            <p:nvPr/>
          </p:nvSpPr>
          <p:spPr bwMode="auto">
            <a:xfrm>
              <a:off x="3061" y="3249"/>
              <a:ext cx="182" cy="9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8263" name="AutoShape 54"/>
            <p:cNvSpPr>
              <a:spLocks noChangeArrowheads="1"/>
            </p:cNvSpPr>
            <p:nvPr/>
          </p:nvSpPr>
          <p:spPr bwMode="auto">
            <a:xfrm>
              <a:off x="3243" y="3249"/>
              <a:ext cx="45" cy="45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</p:grpSp>
      <p:grpSp>
        <p:nvGrpSpPr>
          <p:cNvPr id="8227" name="Group 55"/>
          <p:cNvGrpSpPr>
            <a:grpSpLocks/>
          </p:cNvGrpSpPr>
          <p:nvPr/>
        </p:nvGrpSpPr>
        <p:grpSpPr bwMode="auto">
          <a:xfrm rot="8834282">
            <a:off x="6804025" y="2654300"/>
            <a:ext cx="190500" cy="85725"/>
            <a:chOff x="3061" y="3249"/>
            <a:chExt cx="227" cy="90"/>
          </a:xfrm>
        </p:grpSpPr>
        <p:sp>
          <p:nvSpPr>
            <p:cNvPr id="8260" name="AutoShape 56"/>
            <p:cNvSpPr>
              <a:spLocks noChangeArrowheads="1"/>
            </p:cNvSpPr>
            <p:nvPr/>
          </p:nvSpPr>
          <p:spPr bwMode="auto">
            <a:xfrm>
              <a:off x="3061" y="3249"/>
              <a:ext cx="182" cy="9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8261" name="AutoShape 57"/>
            <p:cNvSpPr>
              <a:spLocks noChangeArrowheads="1"/>
            </p:cNvSpPr>
            <p:nvPr/>
          </p:nvSpPr>
          <p:spPr bwMode="auto">
            <a:xfrm>
              <a:off x="3243" y="3249"/>
              <a:ext cx="45" cy="45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</p:grpSp>
      <p:sp>
        <p:nvSpPr>
          <p:cNvPr id="8228" name="AutoShape 58"/>
          <p:cNvSpPr>
            <a:spLocks noChangeArrowheads="1"/>
          </p:cNvSpPr>
          <p:nvPr/>
        </p:nvSpPr>
        <p:spPr bwMode="auto">
          <a:xfrm>
            <a:off x="7164388" y="2078038"/>
            <a:ext cx="71437" cy="144462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29" name="AutoShape 59"/>
          <p:cNvSpPr>
            <a:spLocks noChangeArrowheads="1"/>
          </p:cNvSpPr>
          <p:nvPr/>
        </p:nvSpPr>
        <p:spPr bwMode="auto">
          <a:xfrm>
            <a:off x="6948488" y="4743450"/>
            <a:ext cx="71437" cy="144463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30" name="AutoShape 60"/>
          <p:cNvSpPr>
            <a:spLocks noChangeArrowheads="1"/>
          </p:cNvSpPr>
          <p:nvPr/>
        </p:nvSpPr>
        <p:spPr bwMode="auto">
          <a:xfrm rot="5400000">
            <a:off x="7129463" y="4778375"/>
            <a:ext cx="71437" cy="144463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31" name="AutoShape 61"/>
          <p:cNvSpPr>
            <a:spLocks noChangeArrowheads="1"/>
          </p:cNvSpPr>
          <p:nvPr/>
        </p:nvSpPr>
        <p:spPr bwMode="auto">
          <a:xfrm rot="-5400000">
            <a:off x="1727994" y="2258219"/>
            <a:ext cx="73025" cy="144463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32" name="Text Box 62"/>
          <p:cNvSpPr txBox="1">
            <a:spLocks noChangeArrowheads="1"/>
          </p:cNvSpPr>
          <p:nvPr/>
        </p:nvSpPr>
        <p:spPr bwMode="auto">
          <a:xfrm>
            <a:off x="857250" y="5402263"/>
            <a:ext cx="7243142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1200" dirty="0"/>
              <a:t>1º anillo: Señalética disuasiva y cerco eléctrico</a:t>
            </a:r>
          </a:p>
          <a:p>
            <a:pPr algn="just"/>
            <a:r>
              <a:rPr lang="es-ES" sz="1200" dirty="0"/>
              <a:t>2º anillo: detectores exteriores</a:t>
            </a:r>
          </a:p>
          <a:p>
            <a:pPr algn="just"/>
            <a:r>
              <a:rPr lang="es-ES" sz="1200" dirty="0"/>
              <a:t>3º anillo: Botones de Pánico Guardias/conserjes.</a:t>
            </a:r>
          </a:p>
          <a:p>
            <a:pPr algn="just"/>
            <a:r>
              <a:rPr lang="es-ES" sz="1200" dirty="0"/>
              <a:t>4º anillo: CCTV  local y/o Remoto por Internet (cliente), Grabación de entre 15 y 30 días. </a:t>
            </a:r>
          </a:p>
          <a:p>
            <a:pPr algn="just"/>
            <a:r>
              <a:rPr lang="es-ES" sz="1200" dirty="0"/>
              <a:t>5º anillo:  Audio disuasivo</a:t>
            </a:r>
          </a:p>
          <a:p>
            <a:pPr algn="just"/>
            <a:r>
              <a:rPr lang="es-ES" sz="1200" dirty="0"/>
              <a:t>6° anillo: Gestión Seguridad, supervisión y mantenimiento in situ + Central de monitoreo </a:t>
            </a:r>
            <a:r>
              <a:rPr lang="es-ES" sz="1200" dirty="0" smtClean="0"/>
              <a:t>7x24, IP-GPRS</a:t>
            </a:r>
            <a:endParaRPr lang="es-ES" sz="1200" dirty="0"/>
          </a:p>
        </p:txBody>
      </p:sp>
      <p:sp>
        <p:nvSpPr>
          <p:cNvPr id="8233" name="AutoShape 63"/>
          <p:cNvSpPr>
            <a:spLocks noChangeArrowheads="1"/>
          </p:cNvSpPr>
          <p:nvPr/>
        </p:nvSpPr>
        <p:spPr bwMode="auto">
          <a:xfrm>
            <a:off x="4716463" y="2078038"/>
            <a:ext cx="71437" cy="144462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8234" name="AutoShape 64"/>
          <p:cNvSpPr>
            <a:spLocks noChangeArrowheads="1"/>
          </p:cNvSpPr>
          <p:nvPr/>
        </p:nvSpPr>
        <p:spPr bwMode="auto">
          <a:xfrm>
            <a:off x="4643438" y="4743450"/>
            <a:ext cx="71437" cy="144463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65" name="64 Rectángulo"/>
          <p:cNvSpPr/>
          <p:nvPr/>
        </p:nvSpPr>
        <p:spPr>
          <a:xfrm rot="5400000">
            <a:off x="1643063" y="1643062"/>
            <a:ext cx="357188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1" name="70 Rectángulo"/>
          <p:cNvSpPr/>
          <p:nvPr/>
        </p:nvSpPr>
        <p:spPr>
          <a:xfrm rot="5400000">
            <a:off x="4714875" y="1643063"/>
            <a:ext cx="357188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2" name="71 Rectángulo"/>
          <p:cNvSpPr/>
          <p:nvPr/>
        </p:nvSpPr>
        <p:spPr>
          <a:xfrm rot="5400000">
            <a:off x="7000875" y="1643063"/>
            <a:ext cx="357188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3" name="72 Rectángulo"/>
          <p:cNvSpPr/>
          <p:nvPr/>
        </p:nvSpPr>
        <p:spPr>
          <a:xfrm rot="5400000">
            <a:off x="3214688" y="1643062"/>
            <a:ext cx="357188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5" name="74 Rectángulo"/>
          <p:cNvSpPr/>
          <p:nvPr/>
        </p:nvSpPr>
        <p:spPr>
          <a:xfrm rot="5400000">
            <a:off x="1214438" y="4071937"/>
            <a:ext cx="357188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6" name="75 Rectángulo"/>
          <p:cNvSpPr/>
          <p:nvPr/>
        </p:nvSpPr>
        <p:spPr>
          <a:xfrm rot="5400000">
            <a:off x="7643813" y="2500312"/>
            <a:ext cx="357188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7" name="76 Rectángulo"/>
          <p:cNvSpPr/>
          <p:nvPr/>
        </p:nvSpPr>
        <p:spPr>
          <a:xfrm rot="5400000">
            <a:off x="7643813" y="4000500"/>
            <a:ext cx="357187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8" name="77 Rectángulo"/>
          <p:cNvSpPr/>
          <p:nvPr/>
        </p:nvSpPr>
        <p:spPr>
          <a:xfrm rot="5400000">
            <a:off x="1714500" y="5000626"/>
            <a:ext cx="35718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9" name="78 Rectángulo"/>
          <p:cNvSpPr/>
          <p:nvPr/>
        </p:nvSpPr>
        <p:spPr>
          <a:xfrm rot="5400000">
            <a:off x="5286375" y="5000626"/>
            <a:ext cx="35718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0" name="79 Rectángulo"/>
          <p:cNvSpPr/>
          <p:nvPr/>
        </p:nvSpPr>
        <p:spPr>
          <a:xfrm rot="5400000">
            <a:off x="7072313" y="5000625"/>
            <a:ext cx="357187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1" name="80 Rectángulo"/>
          <p:cNvSpPr/>
          <p:nvPr/>
        </p:nvSpPr>
        <p:spPr>
          <a:xfrm rot="5400000">
            <a:off x="3286125" y="5000626"/>
            <a:ext cx="35718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2" name="81 Trapecio"/>
          <p:cNvSpPr/>
          <p:nvPr/>
        </p:nvSpPr>
        <p:spPr>
          <a:xfrm rot="18253689">
            <a:off x="7548562" y="3540126"/>
            <a:ext cx="214313" cy="227012"/>
          </a:xfrm>
          <a:prstGeom prst="trapezoid">
            <a:avLst>
              <a:gd name="adj" fmla="val 4055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3" name="82 Trapecio"/>
          <p:cNvSpPr/>
          <p:nvPr/>
        </p:nvSpPr>
        <p:spPr>
          <a:xfrm rot="18253689">
            <a:off x="7548562" y="2111376"/>
            <a:ext cx="214313" cy="227012"/>
          </a:xfrm>
          <a:prstGeom prst="trapezoid">
            <a:avLst>
              <a:gd name="adj" fmla="val 4055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249" name="Text Box 21"/>
          <p:cNvSpPr txBox="1">
            <a:spLocks noChangeArrowheads="1"/>
          </p:cNvSpPr>
          <p:nvPr/>
        </p:nvSpPr>
        <p:spPr bwMode="auto">
          <a:xfrm>
            <a:off x="2098675" y="2071688"/>
            <a:ext cx="1906588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400"/>
              <a:t>Detectores Exteriores</a:t>
            </a:r>
          </a:p>
        </p:txBody>
      </p:sp>
      <p:sp>
        <p:nvSpPr>
          <p:cNvPr id="8250" name="Line 23"/>
          <p:cNvSpPr>
            <a:spLocks noChangeShapeType="1"/>
          </p:cNvSpPr>
          <p:nvPr/>
        </p:nvSpPr>
        <p:spPr bwMode="auto">
          <a:xfrm flipH="1">
            <a:off x="1857375" y="2071688"/>
            <a:ext cx="357188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51" name="Line 23"/>
          <p:cNvSpPr>
            <a:spLocks noChangeShapeType="1"/>
          </p:cNvSpPr>
          <p:nvPr/>
        </p:nvSpPr>
        <p:spPr bwMode="auto">
          <a:xfrm flipV="1">
            <a:off x="4000500" y="2143125"/>
            <a:ext cx="642938" cy="7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52" name="Text Box 21"/>
          <p:cNvSpPr txBox="1">
            <a:spLocks noChangeArrowheads="1"/>
          </p:cNvSpPr>
          <p:nvPr/>
        </p:nvSpPr>
        <p:spPr bwMode="auto">
          <a:xfrm>
            <a:off x="6286500" y="4071938"/>
            <a:ext cx="673100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400"/>
              <a:t>CCTV</a:t>
            </a:r>
          </a:p>
        </p:txBody>
      </p:sp>
      <p:sp>
        <p:nvSpPr>
          <p:cNvPr id="8253" name="Line 23"/>
          <p:cNvSpPr>
            <a:spLocks noChangeShapeType="1"/>
          </p:cNvSpPr>
          <p:nvPr/>
        </p:nvSpPr>
        <p:spPr bwMode="auto">
          <a:xfrm flipV="1">
            <a:off x="6500813" y="2786063"/>
            <a:ext cx="285750" cy="1285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54" name="Line 23"/>
          <p:cNvSpPr>
            <a:spLocks noChangeShapeType="1"/>
          </p:cNvSpPr>
          <p:nvPr/>
        </p:nvSpPr>
        <p:spPr bwMode="auto">
          <a:xfrm flipV="1">
            <a:off x="6572250" y="3643313"/>
            <a:ext cx="571500" cy="428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55" name="Text Box 21"/>
          <p:cNvSpPr txBox="1">
            <a:spLocks noChangeArrowheads="1"/>
          </p:cNvSpPr>
          <p:nvPr/>
        </p:nvSpPr>
        <p:spPr bwMode="auto">
          <a:xfrm>
            <a:off x="7666038" y="4357688"/>
            <a:ext cx="12827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1200"/>
              <a:t>Audio Disuasivo</a:t>
            </a:r>
          </a:p>
        </p:txBody>
      </p:sp>
      <p:sp>
        <p:nvSpPr>
          <p:cNvPr id="8256" name="Line 23"/>
          <p:cNvSpPr>
            <a:spLocks noChangeShapeType="1"/>
          </p:cNvSpPr>
          <p:nvPr/>
        </p:nvSpPr>
        <p:spPr bwMode="auto">
          <a:xfrm flipH="1" flipV="1">
            <a:off x="7786688" y="3786188"/>
            <a:ext cx="714375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pic>
        <p:nvPicPr>
          <p:cNvPr id="8257" name="86 Imagen" descr="IPRESER2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50813"/>
            <a:ext cx="17113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" name="Rectangle 10"/>
          <p:cNvSpPr>
            <a:spLocks noChangeArrowheads="1"/>
          </p:cNvSpPr>
          <p:nvPr/>
        </p:nvSpPr>
        <p:spPr bwMode="auto">
          <a:xfrm>
            <a:off x="230313" y="476672"/>
            <a:ext cx="165223" cy="5832648"/>
          </a:xfrm>
          <a:prstGeom prst="rect">
            <a:avLst/>
          </a:prstGeom>
          <a:solidFill>
            <a:schemeClr val="accent4">
              <a:alpha val="76862"/>
            </a:schemeClr>
          </a:solidFill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88" name="Rectangle 7"/>
          <p:cNvSpPr>
            <a:spLocks noChangeArrowheads="1"/>
          </p:cNvSpPr>
          <p:nvPr/>
        </p:nvSpPr>
        <p:spPr bwMode="auto">
          <a:xfrm>
            <a:off x="827088" y="285750"/>
            <a:ext cx="470994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000" spc="3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TECNISERVI iPRESER S.p.A</a:t>
            </a:r>
            <a:r>
              <a:rPr lang="es-ES" sz="2000" spc="300" dirty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.  </a:t>
            </a:r>
          </a:p>
        </p:txBody>
      </p:sp>
      <p:sp>
        <p:nvSpPr>
          <p:cNvPr id="91" name="Rectangle 25"/>
          <p:cNvSpPr>
            <a:spLocks noChangeArrowheads="1"/>
          </p:cNvSpPr>
          <p:nvPr/>
        </p:nvSpPr>
        <p:spPr bwMode="auto">
          <a:xfrm>
            <a:off x="2339752" y="2708920"/>
            <a:ext cx="287338" cy="576263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92" name="Rectangle 26"/>
          <p:cNvSpPr>
            <a:spLocks noChangeArrowheads="1"/>
          </p:cNvSpPr>
          <p:nvPr/>
        </p:nvSpPr>
        <p:spPr bwMode="auto">
          <a:xfrm>
            <a:off x="2339752" y="3285183"/>
            <a:ext cx="287338" cy="71913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93" name="AutoShape 49"/>
          <p:cNvSpPr>
            <a:spLocks noChangeArrowheads="1"/>
          </p:cNvSpPr>
          <p:nvPr/>
        </p:nvSpPr>
        <p:spPr bwMode="auto">
          <a:xfrm>
            <a:off x="2436590" y="2996258"/>
            <a:ext cx="87312" cy="841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94" name="AutoShape 50"/>
          <p:cNvSpPr>
            <a:spLocks noChangeArrowheads="1"/>
          </p:cNvSpPr>
          <p:nvPr/>
        </p:nvSpPr>
        <p:spPr bwMode="auto">
          <a:xfrm>
            <a:off x="2423890" y="3585220"/>
            <a:ext cx="87312" cy="841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99" name="Rectangle 25"/>
          <p:cNvSpPr>
            <a:spLocks noChangeArrowheads="1"/>
          </p:cNvSpPr>
          <p:nvPr/>
        </p:nvSpPr>
        <p:spPr bwMode="auto">
          <a:xfrm>
            <a:off x="5220072" y="2780928"/>
            <a:ext cx="287338" cy="576263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00" name="Rectangle 26"/>
          <p:cNvSpPr>
            <a:spLocks noChangeArrowheads="1"/>
          </p:cNvSpPr>
          <p:nvPr/>
        </p:nvSpPr>
        <p:spPr bwMode="auto">
          <a:xfrm>
            <a:off x="5220072" y="3357191"/>
            <a:ext cx="287338" cy="71913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01" name="AutoShape 49"/>
          <p:cNvSpPr>
            <a:spLocks noChangeArrowheads="1"/>
          </p:cNvSpPr>
          <p:nvPr/>
        </p:nvSpPr>
        <p:spPr bwMode="auto">
          <a:xfrm>
            <a:off x="5316910" y="3068266"/>
            <a:ext cx="87312" cy="841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02" name="AutoShape 50"/>
          <p:cNvSpPr>
            <a:spLocks noChangeArrowheads="1"/>
          </p:cNvSpPr>
          <p:nvPr/>
        </p:nvSpPr>
        <p:spPr bwMode="auto">
          <a:xfrm>
            <a:off x="5304210" y="3657228"/>
            <a:ext cx="87312" cy="841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96" name="95 Imagen" descr="cartel obra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924944"/>
            <a:ext cx="1093600" cy="16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808038" y="714599"/>
            <a:ext cx="77247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 dirty="0" smtClean="0">
                <a:solidFill>
                  <a:schemeClr val="bg2"/>
                </a:solidFill>
                <a:latin typeface="Verdana" pitchFamily="34" charset="0"/>
              </a:rPr>
              <a:t>AHORRO SISTEMA TECNISERVI VERSUS TRADICIONAL</a:t>
            </a:r>
            <a:endParaRPr lang="es-ES" sz="1600" b="1" dirty="0">
              <a:solidFill>
                <a:schemeClr val="bg2"/>
              </a:solidFill>
              <a:latin typeface="Verdana" pitchFamily="34" charset="0"/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395536" y="1052736"/>
            <a:ext cx="8882781" cy="5616624"/>
            <a:chOff x="395536" y="1052736"/>
            <a:chExt cx="8882781" cy="5616624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99792" y="3970298"/>
              <a:ext cx="4680520" cy="2699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4008" y="1196752"/>
              <a:ext cx="4499992" cy="2594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5536" y="1268760"/>
              <a:ext cx="4157899" cy="25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318" name="15 CuadroTexto"/>
            <p:cNvSpPr txBox="1">
              <a:spLocks noChangeArrowheads="1"/>
            </p:cNvSpPr>
            <p:nvPr/>
          </p:nvSpPr>
          <p:spPr bwMode="auto">
            <a:xfrm>
              <a:off x="3785418" y="1700808"/>
              <a:ext cx="129063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s-CL" sz="1200" dirty="0" smtClean="0"/>
            </a:p>
            <a:p>
              <a:r>
                <a:rPr lang="es-CL" sz="1200" dirty="0" smtClean="0"/>
                <a:t>27% Ahorro</a:t>
              </a:r>
              <a:endParaRPr lang="es-CL" sz="1200" dirty="0"/>
            </a:p>
          </p:txBody>
        </p:sp>
        <p:sp>
          <p:nvSpPr>
            <p:cNvPr id="13319" name="16 CuadroTexto"/>
            <p:cNvSpPr txBox="1">
              <a:spLocks noChangeArrowheads="1"/>
            </p:cNvSpPr>
            <p:nvPr/>
          </p:nvSpPr>
          <p:spPr bwMode="auto">
            <a:xfrm>
              <a:off x="8100392" y="1815207"/>
              <a:ext cx="11779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s-CL" sz="1200" dirty="0" smtClean="0"/>
            </a:p>
            <a:p>
              <a:r>
                <a:rPr lang="es-CL" sz="1200" dirty="0" smtClean="0"/>
                <a:t>33% Ahorro</a:t>
              </a:r>
              <a:endParaRPr lang="es-CL" sz="1200" dirty="0"/>
            </a:p>
          </p:txBody>
        </p:sp>
        <p:sp>
          <p:nvSpPr>
            <p:cNvPr id="13320" name="17 CuadroTexto"/>
            <p:cNvSpPr txBox="1">
              <a:spLocks noChangeArrowheads="1"/>
            </p:cNvSpPr>
            <p:nvPr/>
          </p:nvSpPr>
          <p:spPr bwMode="auto">
            <a:xfrm>
              <a:off x="6732240" y="4736177"/>
              <a:ext cx="131286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CL" sz="1200" dirty="0" smtClean="0"/>
                <a:t>36% Ahorro</a:t>
              </a:r>
              <a:endParaRPr lang="es-CL" sz="1200" dirty="0"/>
            </a:p>
          </p:txBody>
        </p:sp>
        <p:sp>
          <p:nvSpPr>
            <p:cNvPr id="13321" name="Line 5"/>
            <p:cNvSpPr>
              <a:spLocks noChangeShapeType="1"/>
            </p:cNvSpPr>
            <p:nvPr/>
          </p:nvSpPr>
          <p:spPr bwMode="auto">
            <a:xfrm>
              <a:off x="827088" y="1052736"/>
              <a:ext cx="72009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pic>
        <p:nvPicPr>
          <p:cNvPr id="13322" name="11 Imagen" descr="IPRESER2-0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150813"/>
            <a:ext cx="17113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230313" y="476672"/>
            <a:ext cx="165223" cy="5832648"/>
          </a:xfrm>
          <a:prstGeom prst="rect">
            <a:avLst/>
          </a:prstGeom>
          <a:solidFill>
            <a:schemeClr val="accent4">
              <a:alpha val="76862"/>
            </a:schemeClr>
          </a:solidFill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827088" y="285750"/>
            <a:ext cx="470994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000" spc="3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TECNISERVI iPRESER S.p.A</a:t>
            </a:r>
            <a:r>
              <a:rPr lang="es-ES" sz="2000" spc="300" dirty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155 Cilindro"/>
          <p:cNvSpPr/>
          <p:nvPr/>
        </p:nvSpPr>
        <p:spPr>
          <a:xfrm>
            <a:off x="827584" y="2636912"/>
            <a:ext cx="720080" cy="57606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186 Rectángulo"/>
          <p:cNvSpPr/>
          <p:nvPr/>
        </p:nvSpPr>
        <p:spPr>
          <a:xfrm>
            <a:off x="781702" y="3226039"/>
            <a:ext cx="792088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113 Grupo"/>
          <p:cNvGrpSpPr/>
          <p:nvPr/>
        </p:nvGrpSpPr>
        <p:grpSpPr>
          <a:xfrm>
            <a:off x="2771800" y="3717032"/>
            <a:ext cx="360040" cy="1008112"/>
            <a:chOff x="2699792" y="4293096"/>
            <a:chExt cx="360040" cy="1008112"/>
          </a:xfrm>
        </p:grpSpPr>
        <p:sp>
          <p:nvSpPr>
            <p:cNvPr id="37" name="36 Rectángulo"/>
            <p:cNvSpPr/>
            <p:nvPr/>
          </p:nvSpPr>
          <p:spPr>
            <a:xfrm>
              <a:off x="2699792" y="4293096"/>
              <a:ext cx="360040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>
              <a:off x="2699792" y="4797152"/>
              <a:ext cx="360040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09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150340"/>
            <a:ext cx="288032" cy="43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708920"/>
            <a:ext cx="360040" cy="54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4" name="133 Conector recto de flecha"/>
          <p:cNvCxnSpPr>
            <a:stCxn id="113" idx="3"/>
          </p:cNvCxnSpPr>
          <p:nvPr/>
        </p:nvCxnSpPr>
        <p:spPr>
          <a:xfrm flipV="1">
            <a:off x="4421815" y="4330988"/>
            <a:ext cx="2814481" cy="889937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101 Grupo"/>
          <p:cNvGrpSpPr/>
          <p:nvPr/>
        </p:nvGrpSpPr>
        <p:grpSpPr>
          <a:xfrm>
            <a:off x="6228184" y="4293096"/>
            <a:ext cx="864096" cy="606261"/>
            <a:chOff x="4644008" y="2996952"/>
            <a:chExt cx="864096" cy="606261"/>
          </a:xfrm>
        </p:grpSpPr>
        <p:pic>
          <p:nvPicPr>
            <p:cNvPr id="6165" name="Picture 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60032" y="2996952"/>
              <a:ext cx="4381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0" name="Text Box 4"/>
            <p:cNvSpPr txBox="1">
              <a:spLocks noChangeArrowheads="1"/>
            </p:cNvSpPr>
            <p:nvPr/>
          </p:nvSpPr>
          <p:spPr bwMode="auto">
            <a:xfrm>
              <a:off x="4644008" y="3356992"/>
              <a:ext cx="8640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2"/>
                  </a:solidFill>
                  <a:latin typeface="Verdana" pitchFamily="34" charset="0"/>
                </a:rPr>
                <a:t>Reportes</a:t>
              </a:r>
              <a:endParaRPr lang="es-ES" sz="1000" dirty="0">
                <a:solidFill>
                  <a:schemeClr val="bg2"/>
                </a:solidFill>
                <a:latin typeface="Verdana" pitchFamily="34" charset="0"/>
              </a:endParaRPr>
            </a:p>
          </p:txBody>
        </p:sp>
      </p:grpSp>
      <p:pic>
        <p:nvPicPr>
          <p:cNvPr id="171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3" y="2234661"/>
            <a:ext cx="576063" cy="54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5949280"/>
            <a:ext cx="60748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8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5733256"/>
            <a:ext cx="471936" cy="71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6528" y="3356992"/>
            <a:ext cx="471936" cy="71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5157192"/>
            <a:ext cx="346521" cy="71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611188" y="836712"/>
            <a:ext cx="8429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 i="1" dirty="0" smtClean="0">
                <a:solidFill>
                  <a:schemeClr val="bg2"/>
                </a:solidFill>
                <a:latin typeface="Verdana" pitchFamily="34" charset="0"/>
              </a:rPr>
              <a:t>Modelo Operacional – Monitoreo Condiciones</a:t>
            </a:r>
            <a:endParaRPr lang="es-ES" sz="1400" i="1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1272" name="9 Imagen" descr="IPRESER2-01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950" y="150813"/>
            <a:ext cx="17113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30313" y="476672"/>
            <a:ext cx="165223" cy="5832648"/>
          </a:xfrm>
          <a:prstGeom prst="rect">
            <a:avLst/>
          </a:prstGeom>
          <a:solidFill>
            <a:schemeClr val="accent4">
              <a:alpha val="76862"/>
            </a:schemeClr>
          </a:solidFill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6146" name="AutoShape 2" descr="data:image/jpeg;base64,/9j/4AAQSkZJRgABAQAAAQABAAD/2wCEAAkGBxQSEhUUEBQVFRQVFBUVFBQUFBQUFBQUFBQWFhQUFBQYHCggGBolHBQUITEhJSkrLi4uFx8zODMsNygtLisBCgoKDg0OFw8PFCscFBwsLCwsLCwsLCwsLCwsLCwsLCwsLCwsLCw3NzcsLCwsLCwsMiwsLCwsNzcsLCwsNzcsLP/AABEIARkAswMBIgACEQEDEQH/xAAbAAEAAgMBAQAAAAAAAAAAAAAAAgMEBQYBB//EAEEQAAIBAQIGDwUHBAMAAAAAAAABAgMEEQUGITFxsRIiIzIzQVFhcnOBkaGywRMVUoLRFCQ0QpLh8FNiosJDY9L/xAAXAQEBAQEAAAAAAAAAAAAAAAAAAQID/8QAHBEBAQADAQEBAQAAAAAAAAAAAAECETFBIRJR/9oADAMBAAIRAxEAPwD7eACAAAAAAAAAAAAAAAAAAAAAAAAAAAAAAAGvw1a3Tgtjnk7r+TJeyjKr2qEN/JLm4+7OYFbDsFvU5PuX87DHssYzipNJt53dx35Sz7LD4V3G5jGdsSeHavEoJclzfqFh2ryQ7n9TL+yQ+FeJ59ih8Piy6n8T6x1h2p8MPH6kvf0/gj4lv2GHw+LPPsEOR941P4fUVh+X9Nd7+hJYff8AT/yf0PPd8OfvHu6HP3jUXdTWH/8Ar/y/Yl7/AFxwfein3bHlfgee7I8r8CahushYfh8Eu9Elh6n8Mv8AH6mJ7sXxPuPPdn93h+4/MN1m+/qfJPuX1JLDlL+7u/c17wZ/d4fuR92P4l3F/MN1tFhqlyv9LPVhij8X+MvoaidhuzyXcR+zpZnfoJ+Ybre08JUpO5TXamvFoyzkKlZI32AbT7Sknxxbj3ZV4NGbNLK2IAMqAAAafGbg49P/AFZuDU4yrco9NeWRZ0rBwLUvi1yPwZsTQYLrbGfM8jN+joy9AAA8PQAAAA9AAAAIFVptCgr3n4ke2iuoLn4kaW01XJ5Qr32zk22wplVMmBqrTUeyelnTYm8DLrH5YnLWnfvSzqcTeBl1j8sTNab8AGAAAA1WMi3L51qZtTWYwrcX0olnSuYpZzeWG0Xq59hoqTymdTZ0Zbu4GJQtPFIyk78wHoFwAAHtwAHtxVUtEVzgWXGPaLWo5I5WY1a1N/RGK2B5Vm272UTLJFUgJQZMrgWAae0796WdVibwMusflicraN+9LOqxN4GXWPyxM1pvgAYAAADXYfW4y0x8yNiYGHFuE/l8yLOjlILKZlNGBVbSvWe/0MCOMDjUnCcE1GKlsou5u9X3XP6nS1mS10sS2E2jR0cY6LzucelFvy3mbTwtQearD5nsfNcQbeFpZP7TzGDStEJb2UZdGUXqZaUZDtXMVytT4shU1/MpED2dVvjKmTZFxYFciDLJO7PkMeraqcd9UhHTOK1sBIqkY9ow3Z4b6tDsvn5UyVkt8KyTpNtO9p3NZuZq/wACbXVZECd5XEmVGqtG/elnU4ncDLrH5YnLWjfvSzqcTuBl1j8sTNab4AGAAAAwsMrcZ6FrRmmJhZbjPolnRx8lkZzNdX1qvRu7lkOouyPsOcqx3epzxkay7Fx5WJGmTVEvpwL4wKztiqzk1G6Mly6zMjTDpDRtq5qXFKX6mVyc/in+uX1NpKkQdImjbU1Nn8U/1S+pW4N573pbZtp0SEqAsWVrFZlyeBNUshnukR9nkMabam10ciOxxTpr2EbuJNPmd7yHO2mlkOkxSW4S6cvLEuPUy42MSRGJI6ObVWjfvSzqcTuBl1j8sTlbRv3pZ1eJ3Ay6x+WJnJpvQAYAAADGwmtyqdB6jJKLetyn0JamWDj48fZ6nO1194l0XqR0dPj0L1Ofti+8PQ/Kaz8MfUKRfExab213MidKpfF8yNMs2JKZh06uR6CcauTsGk2mmRbRhxqEZVHe9I0bZjINoxtmeKWe4mmtr2+I8aKFLbLt1EoyvkiWNSvLXvTfYp8BLpy8sTnbbLIdDij+Hl05eWJJPpb8bBEiKJG2GqtG+elnVYncDLrH5YnKWnfvSzq8T+Bl1j8sTN403oAMAAABVa1tJ9GWplpCutrLovUBxtJZ9CNDhCP3js/1N/R49HqaPCa+8LR6G8/DH1roS20dC1s8oz3y5nqPWsujI+8hDfPtNxipU559DJwqFVNZT240yi5EHIg0RqPiI0tcz2Es/YY7zFlPN3GVWKWX+chOm8v85CmCyllNZSVrFVaXkOnxR/Dy6cvLE5mqsh0+KXAT6cvLEnp4zokyESZpK1Np370s6zE97g+seqJyVp38tLOrxN4CXWPyxM1W+ABgAAAPJ5noZ6GBxlDP2eqNHhbh49mo3tHP2PWjQ4af3iGj0ZvIwa+r+fT6lUnkXaWzd7ndy5u0rmsi7TpHOveTQeSkeviPGiork8mYq2XN4l1xW459D1GVV+05vEkp8yEIXktjl7QqV+gm77gkTuIqE47U6TFJbhPrJeSJzs8x0WKPA1OsfkgZ9a8ZqzkyCzkjSNRat+9LOsxMW4S6yXlicnalt3pZ1uJ3APrH5YmaregAwAAAAADj6a2z7dZpMZHdVs/SmvBfU3iklUd+a+S8TAxmwZKoqc6W2dOeyceOUXdfsefJm4zplxMeufpLbS0vWU1TLgts2uXKnkafI0YtTO9LNIjTd6y8/wDMhF1ObWTpFbRWRS5vH9jydS7J/MqPGRnn7tSIryNa7i8SyEr78njz6CCgTprPo9UBLZciR6pM8uJIjbyrmOixOd9Cp1kvJA5yu9qzqMTctk+ep5mS9PGUs5Iis5MrNam0796Tq8T+AfWS8sTlLTv3pZ1mJ/APrJaoma03gAMAAAAAA4y2b+XTlrZkUajRThBbpLpy1snSOrK2vQp1N/BN8uaXesprq+LVOWWE5Rf9yUl6PxNlEmgOfeK9RPazpy0txfdczFqYt2jignolD1aOsTJbIbRw08B2hf8ADPs2L1MreCa/9Gp+hne7Nj2j5RtXCxwTX/o1P0SJRwNaHmoz7UlrZ2/tHykXUYHHwxetL/47tM4f+jJp4r1fzSpx0ybfco+p0kpsrlMi7aZYrxuuqVndyQio+Lv1G1sNClZ6Xs6Wyuvbvk73fJ3viEmVSA8RIiiZUam0796TrMT+AfWS1ROTte+ek6zE/gH1ktUTOTTeAAwAAAAADkMKLdZ9N6xSPcLrdZ9IjSOsZXommQiTQRJHpE9Ch4BeB4eM9IgRZBsmytgRkVyLJFUgPIlhXEmBq7Uts9J1mKC3B9OWpHKWnfPSdZilwHzy1Izk03QAMAAAAAA5TDS3WelakVUi7Dq3Wfy+VFFE6zjLIiSbK3K4xp1LwMiVo5CH2llAuIMiNp5UXRqJmA0FK4DYM8MenaOUvTvKPGVyLJFbAgyuRZIrkB5EmQiTA1do3z0nW4pcB88vQ5O0b56WdbinwHzy9DOStyADCgAAAADl8P8ACy0R1IxqJlYxcK+jEw4PIdZxkqSIHp4AAPAPTwACNxbSq3FYIrNUryDKac7i68qIyKpFkiuQHkSZBFgGrtO+elnW4p/h105ehyNp3z0s6/FT8OulLWZyabgAGAAAAAAc1jIt0+Ra2a9ZkbLGVbougvNI1jOk4yA8BQF4PGQenlwPUB4D0FBE6cyNwIq2RXInF3kZFRFZywrRYBq7TvnpZ1+Kv4ePSlrOQtO+elnYYrL7tHTPzMzk02wAMAAAAAA0GMsNtGXLFrud/qaeTOxtlljUjsZaU1nT5Uaati8/y1F80fVM3L8TTS3i82FTAVZZti9EvqjHnguss9N9lz1Muxj3gTozW+hJaYsq2YFqF5WpHuyAsPSvZHuyKJ3i8jee3kEkycyu8nFgRiWELspMqNXat89LO2xfoOFngpK53N3cmyba1mkwLgv2lRzmtpGWRfFJcWhHVmMq0AAyAAAAAAAAAAAEZU086T0pMkAMaeD6Tz04fpS1FE8C0X+S7RKS9TYAo1M8XqXE5rQ16ooni4uKo1pin6o3oG6Odli5PiqRelNfUplgGss2weiT9UdQBujkpYJrL8l+hxfqVux1Vnpz/S2diC/oca6bybV36GbCw4LlN3zTjHnyN8yR0QH6TSNOCikoq5LMkSAMqAAAAAAAAAAAAAAAAAAAAAAAAAAA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148" name="AutoShape 4" descr="data:image/jpeg;base64,/9j/4AAQSkZJRgABAQAAAQABAAD/2wCEAAkGBxQSEhUUEBQVFRQVFBUVFBQUFBQUFBQUFBQWFhQUFBQYHCggGBolHBQUITEhJSkrLi4uFx8zODMsNygtLisBCgoKDg0OFw8PFCscFBwsLCwsLCwsLCwsLCwsLCwsLCwsLCwsLCw3NzcsLCwsLCwsMiwsLCwsNzcsLCwsNzcsLP/AABEIARkAswMBIgACEQEDEQH/xAAbAAEAAgMBAQAAAAAAAAAAAAAAAgMEBQYBB//EAEEQAAIBAQIGDwUHBAMAAAAAAAABAgMEEQUGITFxsRIiIzIzQVFhcnOBkaGywRMVUoLRFCQ0QpLh8FNiosJDY9L/xAAXAQEBAQEAAAAAAAAAAAAAAAAAAQID/8QAHBEBAQADAQEBAQAAAAAAAAAAAAECETFBIRJR/9oADAMBAAIRAxEAPwD7eACAAAAAAAAAAAAAAAAAAAAAAAAAAAAAAAGvw1a3Tgtjnk7r+TJeyjKr2qEN/JLm4+7OYFbDsFvU5PuX87DHssYzipNJt53dx35Sz7LD4V3G5jGdsSeHavEoJclzfqFh2ryQ7n9TL+yQ+FeJ59ih8Piy6n8T6x1h2p8MPH6kvf0/gj4lv2GHw+LPPsEOR941P4fUVh+X9Nd7+hJYff8AT/yf0PPd8OfvHu6HP3jUXdTWH/8Ar/y/Yl7/AFxwfein3bHlfgee7I8r8CahushYfh8Eu9Elh6n8Mv8AH6mJ7sXxPuPPdn93h+4/MN1m+/qfJPuX1JLDlL+7u/c17wZ/d4fuR92P4l3F/MN1tFhqlyv9LPVhij8X+MvoaidhuzyXcR+zpZnfoJ+Ybre08JUpO5TXamvFoyzkKlZI32AbT7Sknxxbj3ZV4NGbNLK2IAMqAAAafGbg49P/AFZuDU4yrco9NeWRZ0rBwLUvi1yPwZsTQYLrbGfM8jN+joy9AAA8PQAAAA9AAAAIFVptCgr3n4ke2iuoLn4kaW01XJ5Qr32zk22wplVMmBqrTUeyelnTYm8DLrH5YnLWnfvSzqcTeBl1j8sTNab8AGAAAA1WMi3L51qZtTWYwrcX0olnSuYpZzeWG0Xq59hoqTymdTZ0Zbu4GJQtPFIyk78wHoFwAAHtwAHtxVUtEVzgWXGPaLWo5I5WY1a1N/RGK2B5Vm272UTLJFUgJQZMrgWAae0796WdVibwMusflicraN+9LOqxN4GXWPyxM1pvgAYAAADXYfW4y0x8yNiYGHFuE/l8yLOjlILKZlNGBVbSvWe/0MCOMDjUnCcE1GKlsou5u9X3XP6nS1mS10sS2E2jR0cY6LzucelFvy3mbTwtQearD5nsfNcQbeFpZP7TzGDStEJb2UZdGUXqZaUZDtXMVytT4shU1/MpED2dVvjKmTZFxYFciDLJO7PkMeraqcd9UhHTOK1sBIqkY9ow3Z4b6tDsvn5UyVkt8KyTpNtO9p3NZuZq/wACbXVZECd5XEmVGqtG/elnU4ncDLrH5YnLWjfvSzqcTuBl1j8sTNab4AGAAAAwsMrcZ6FrRmmJhZbjPolnRx8lkZzNdX1qvRu7lkOouyPsOcqx3epzxkay7Fx5WJGmTVEvpwL4wKztiqzk1G6Mly6zMjTDpDRtq5qXFKX6mVyc/in+uX1NpKkQdImjbU1Nn8U/1S+pW4N573pbZtp0SEqAsWVrFZlyeBNUshnukR9nkMabam10ciOxxTpr2EbuJNPmd7yHO2mlkOkxSW4S6cvLEuPUy42MSRGJI6ObVWjfvSzqcTuBl1j8sTlbRv3pZ1eJ3Ay6x+WJnJpvQAYAAADGwmtyqdB6jJKLetyn0JamWDj48fZ6nO1194l0XqR0dPj0L1Ofti+8PQ/Kaz8MfUKRfExab213MidKpfF8yNMs2JKZh06uR6CcauTsGk2mmRbRhxqEZVHe9I0bZjINoxtmeKWe4mmtr2+I8aKFLbLt1EoyvkiWNSvLXvTfYp8BLpy8sTnbbLIdDij+Hl05eWJJPpb8bBEiKJG2GqtG+elnVYncDLrH5YnKWnfvSzq8T+Bl1j8sTN403oAMAAABVa1tJ9GWplpCutrLovUBxtJZ9CNDhCP3js/1N/R49HqaPCa+8LR6G8/DH1roS20dC1s8oz3y5nqPWsujI+8hDfPtNxipU559DJwqFVNZT240yi5EHIg0RqPiI0tcz2Es/YY7zFlPN3GVWKWX+chOm8v85CmCyllNZSVrFVaXkOnxR/Dy6cvLE5mqsh0+KXAT6cvLEnp4zokyESZpK1Np370s6zE97g+seqJyVp38tLOrxN4CXWPyxM1W+ABgAAAPJ5noZ6GBxlDP2eqNHhbh49mo3tHP2PWjQ4af3iGj0ZvIwa+r+fT6lUnkXaWzd7ndy5u0rmsi7TpHOveTQeSkeviPGiork8mYq2XN4l1xW459D1GVV+05vEkp8yEIXktjl7QqV+gm77gkTuIqE47U6TFJbhPrJeSJzs8x0WKPA1OsfkgZ9a8ZqzkyCzkjSNRat+9LOsxMW4S6yXlicnalt3pZ1uJ3APrH5YmaregAwAAAAADj6a2z7dZpMZHdVs/SmvBfU3iklUd+a+S8TAxmwZKoqc6W2dOeyceOUXdfsefJm4zplxMeufpLbS0vWU1TLgts2uXKnkafI0YtTO9LNIjTd6y8/wDMhF1ObWTpFbRWRS5vH9jydS7J/MqPGRnn7tSIryNa7i8SyEr78njz6CCgTprPo9UBLZciR6pM8uJIjbyrmOixOd9Cp1kvJA5yu9qzqMTctk+ep5mS9PGUs5Iis5MrNam0796Tq8T+AfWS8sTlLTv3pZ1mJ/APrJaoma03gAMAAAAAA4y2b+XTlrZkUajRThBbpLpy1snSOrK2vQp1N/BN8uaXesprq+LVOWWE5Rf9yUl6PxNlEmgOfeK9RPazpy0txfdczFqYt2jignolD1aOsTJbIbRw08B2hf8ADPs2L1MreCa/9Gp+hne7Nj2j5RtXCxwTX/o1P0SJRwNaHmoz7UlrZ2/tHykXUYHHwxetL/47tM4f+jJp4r1fzSpx0ybfco+p0kpsrlMi7aZYrxuuqVndyQio+Lv1G1sNClZ6Xs6Wyuvbvk73fJ3viEmVSA8RIiiZUam0796TrMT+AfWS1ROTte+ek6zE/gH1ktUTOTTeAAwAAAAADkMKLdZ9N6xSPcLrdZ9IjSOsZXommQiTQRJHpE9Ch4BeB4eM9IgRZBsmytgRkVyLJFUgPIlhXEmBq7Uts9J1mKC3B9OWpHKWnfPSdZilwHzy1Izk03QAMAAAAAA5TDS3WelakVUi7Dq3Wfy+VFFE6zjLIiSbK3K4xp1LwMiVo5CH2llAuIMiNp5UXRqJmA0FK4DYM8MenaOUvTvKPGVyLJFbAgyuRZIrkB5EmQiTA1do3z0nW4pcB88vQ5O0b56WdbinwHzy9DOStyADCgAAAADl8P8ACy0R1IxqJlYxcK+jEw4PIdZxkqSIHp4AAPAPTwACNxbSq3FYIrNUryDKac7i68qIyKpFkiuQHkSZBFgGrtO+elnW4p/h105ehyNp3z0s6/FT8OulLWZyabgAGAAAAAAc1jIt0+Ra2a9ZkbLGVbougvNI1jOk4yA8BQF4PGQenlwPUB4D0FBE6cyNwIq2RXInF3kZFRFZywrRYBq7TvnpZ1+Kv4ePSlrOQtO+elnYYrL7tHTPzMzk02wAMAAAAAA0GMsNtGXLFrud/qaeTOxtlljUjsZaU1nT5Uaati8/y1F80fVM3L8TTS3i82FTAVZZti9EvqjHnguss9N9lz1Muxj3gTozW+hJaYsq2YFqF5WpHuyAsPSvZHuyKJ3i8jee3kEkycyu8nFgRiWELspMqNXat89LO2xfoOFngpK53N3cmyba1mkwLgv2lRzmtpGWRfFJcWhHVmMq0AAyAAAAAAAAAAAEZU086T0pMkAMaeD6Tz04fpS1FE8C0X+S7RKS9TYAo1M8XqXE5rQ16ooni4uKo1pin6o3oG6Odli5PiqRelNfUplgGss2weiT9UdQBujkpYJrL8l+hxfqVux1Vnpz/S2diC/oca6bybV36GbCw4LlN3zTjHnyN8yR0QH6TSNOCikoq5LMkSAMqAAAAAAAAAAAAAAAAAAAAAAAAAAA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150" name="AutoShape 6" descr="data:image/jpeg;base64,/9j/4AAQSkZJRgABAQAAAQABAAD/2wCEAAkGBxQSEhUUEBQVFRQVFBUVFBQUFBQUFBQUFBQWFhQUFBQYHCggGBolHBQUITEhJSkrLi4uFx8zODMsNygtLisBCgoKDg0OFw8PFCscFBwsLCwsLCwsLCwsLCwsLCwsLCwsLCwsLCw3NzcsLCwsLCwsMiwsLCwsNzcsLCwsNzcsLP/AABEIARkAswMBIgACEQEDEQH/xAAbAAEAAgMBAQAAAAAAAAAAAAAAAgMEBQYBB//EAEEQAAIBAQIGDwUHBAMAAAAAAAABAgMEEQUGITFxsRIiIzIzQVFhcnOBkaGywRMVUoLRFCQ0QpLh8FNiosJDY9L/xAAXAQEBAQEAAAAAAAAAAAAAAAAAAQID/8QAHBEBAQADAQEBAQAAAAAAAAAAAAECETFBIRJR/9oADAMBAAIRAxEAPwD7eACAAAAAAAAAAAAAAAAAAAAAAAAAAAAAAAGvw1a3Tgtjnk7r+TJeyjKr2qEN/JLm4+7OYFbDsFvU5PuX87DHssYzipNJt53dx35Sz7LD4V3G5jGdsSeHavEoJclzfqFh2ryQ7n9TL+yQ+FeJ59ih8Piy6n8T6x1h2p8MPH6kvf0/gj4lv2GHw+LPPsEOR941P4fUVh+X9Nd7+hJYff8AT/yf0PPd8OfvHu6HP3jUXdTWH/8Ar/y/Yl7/AFxwfein3bHlfgee7I8r8CahushYfh8Eu9Elh6n8Mv8AH6mJ7sXxPuPPdn93h+4/MN1m+/qfJPuX1JLDlL+7u/c17wZ/d4fuR92P4l3F/MN1tFhqlyv9LPVhij8X+MvoaidhuzyXcR+zpZnfoJ+Ybre08JUpO5TXamvFoyzkKlZI32AbT7Sknxxbj3ZV4NGbNLK2IAMqAAAafGbg49P/AFZuDU4yrco9NeWRZ0rBwLUvi1yPwZsTQYLrbGfM8jN+joy9AAA8PQAAAA9AAAAIFVptCgr3n4ke2iuoLn4kaW01XJ5Qr32zk22wplVMmBqrTUeyelnTYm8DLrH5YnLWnfvSzqcTeBl1j8sTNab8AGAAAA1WMi3L51qZtTWYwrcX0olnSuYpZzeWG0Xq59hoqTymdTZ0Zbu4GJQtPFIyk78wHoFwAAHtwAHtxVUtEVzgWXGPaLWo5I5WY1a1N/RGK2B5Vm272UTLJFUgJQZMrgWAae0796WdVibwMusflicraN+9LOqxN4GXWPyxM1pvgAYAAADXYfW4y0x8yNiYGHFuE/l8yLOjlILKZlNGBVbSvWe/0MCOMDjUnCcE1GKlsou5u9X3XP6nS1mS10sS2E2jR0cY6LzucelFvy3mbTwtQearD5nsfNcQbeFpZP7TzGDStEJb2UZdGUXqZaUZDtXMVytT4shU1/MpED2dVvjKmTZFxYFciDLJO7PkMeraqcd9UhHTOK1sBIqkY9ow3Z4b6tDsvn5UyVkt8KyTpNtO9p3NZuZq/wACbXVZECd5XEmVGqtG/elnU4ncDLrH5YnLWjfvSzqcTuBl1j8sTNab4AGAAAAwsMrcZ6FrRmmJhZbjPolnRx8lkZzNdX1qvRu7lkOouyPsOcqx3epzxkay7Fx5WJGmTVEvpwL4wKztiqzk1G6Mly6zMjTDpDRtq5qXFKX6mVyc/in+uX1NpKkQdImjbU1Nn8U/1S+pW4N573pbZtp0SEqAsWVrFZlyeBNUshnukR9nkMabam10ciOxxTpr2EbuJNPmd7yHO2mlkOkxSW4S6cvLEuPUy42MSRGJI6ObVWjfvSzqcTuBl1j8sTlbRv3pZ1eJ3Ay6x+WJnJpvQAYAAADGwmtyqdB6jJKLetyn0JamWDj48fZ6nO1194l0XqR0dPj0L1Ofti+8PQ/Kaz8MfUKRfExab213MidKpfF8yNMs2JKZh06uR6CcauTsGk2mmRbRhxqEZVHe9I0bZjINoxtmeKWe4mmtr2+I8aKFLbLt1EoyvkiWNSvLXvTfYp8BLpy8sTnbbLIdDij+Hl05eWJJPpb8bBEiKJG2GqtG+elnVYncDLrH5YnKWnfvSzq8T+Bl1j8sTN403oAMAAABVa1tJ9GWplpCutrLovUBxtJZ9CNDhCP3js/1N/R49HqaPCa+8LR6G8/DH1roS20dC1s8oz3y5nqPWsujI+8hDfPtNxipU559DJwqFVNZT240yi5EHIg0RqPiI0tcz2Es/YY7zFlPN3GVWKWX+chOm8v85CmCyllNZSVrFVaXkOnxR/Dy6cvLE5mqsh0+KXAT6cvLEnp4zokyESZpK1Np370s6zE97g+seqJyVp38tLOrxN4CXWPyxM1W+ABgAAAPJ5noZ6GBxlDP2eqNHhbh49mo3tHP2PWjQ4af3iGj0ZvIwa+r+fT6lUnkXaWzd7ndy5u0rmsi7TpHOveTQeSkeviPGiork8mYq2XN4l1xW459D1GVV+05vEkp8yEIXktjl7QqV+gm77gkTuIqE47U6TFJbhPrJeSJzs8x0WKPA1OsfkgZ9a8ZqzkyCzkjSNRat+9LOsxMW4S6yXlicnalt3pZ1uJ3APrH5YmaregAwAAAAADj6a2z7dZpMZHdVs/SmvBfU3iklUd+a+S8TAxmwZKoqc6W2dOeyceOUXdfsefJm4zplxMeufpLbS0vWU1TLgts2uXKnkafI0YtTO9LNIjTd6y8/wDMhF1ObWTpFbRWRS5vH9jydS7J/MqPGRnn7tSIryNa7i8SyEr78njz6CCgTprPo9UBLZciR6pM8uJIjbyrmOixOd9Cp1kvJA5yu9qzqMTctk+ep5mS9PGUs5Iis5MrNam0796Tq8T+AfWS8sTlLTv3pZ1mJ/APrJaoma03gAMAAAAAA4y2b+XTlrZkUajRThBbpLpy1snSOrK2vQp1N/BN8uaXesprq+LVOWWE5Rf9yUl6PxNlEmgOfeK9RPazpy0txfdczFqYt2jignolD1aOsTJbIbRw08B2hf8ADPs2L1MreCa/9Gp+hne7Nj2j5RtXCxwTX/o1P0SJRwNaHmoz7UlrZ2/tHykXUYHHwxetL/47tM4f+jJp4r1fzSpx0ybfco+p0kpsrlMi7aZYrxuuqVndyQio+Lv1G1sNClZ6Xs6Wyuvbvk73fJ3viEmVSA8RIiiZUam0796TrMT+AfWS1ROTte+ek6zE/gH1ktUTOTTeAAwAAAAADkMKLdZ9N6xSPcLrdZ9IjSOsZXommQiTQRJHpE9Ch4BeB4eM9IgRZBsmytgRkVyLJFUgPIlhXEmBq7Uts9J1mKC3B9OWpHKWnfPSdZilwHzy1Izk03QAMAAAAAA5TDS3WelakVUi7Dq3Wfy+VFFE6zjLIiSbK3K4xp1LwMiVo5CH2llAuIMiNp5UXRqJmA0FK4DYM8MenaOUvTvKPGVyLJFbAgyuRZIrkB5EmQiTA1do3z0nW4pcB88vQ5O0b56WdbinwHzy9DOStyADCgAAAADl8P8ACy0R1IxqJlYxcK+jEw4PIdZxkqSIHp4AAPAPTwACNxbSq3FYIrNUryDKac7i68qIyKpFkiuQHkSZBFgGrtO+elnW4p/h105ehyNp3z0s6/FT8OulLWZyabgAGAAAAAAc1jIt0+Ra2a9ZkbLGVbougvNI1jOk4yA8BQF4PGQenlwPUB4D0FBE6cyNwIq2RXInF3kZFRFZywrRYBq7TvnpZ1+Kv4ePSlrOQtO+elnYYrL7tHTPzMzk02wAMAAAAAA0GMsNtGXLFrud/qaeTOxtlljUjsZaU1nT5Uaati8/y1F80fVM3L8TTS3i82FTAVZZti9EvqjHnguss9N9lz1Muxj3gTozW+hJaYsq2YFqF5WpHuyAsPSvZHuyKJ3i8jee3kEkycyu8nFgRiWELspMqNXat89LO2xfoOFngpK53N3cmyba1mkwLgv2lRzmtpGWRfFJcWhHVmMq0AAyAAAAAAAAAAAEZU086T0pMkAMaeD6Tz04fpS1FE8C0X+S7RKS9TYAo1M8XqXE5rQ16ooni4uKo1pin6o3oG6Odli5PiqRelNfUplgGss2weiT9UdQBujkpYJrL8l+hxfqVux1Vnpz/S2diC/oca6bybV36GbCw4LlN3zTjHnyN8yR0QH6TSNOCikoq5LMkSAMqAAAAAAAAAAAAAAAAAAAAAAAAAAA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" name="29 Recortar rectángulo de esquina sencilla"/>
          <p:cNvSpPr/>
          <p:nvPr/>
        </p:nvSpPr>
        <p:spPr>
          <a:xfrm>
            <a:off x="539552" y="2132856"/>
            <a:ext cx="2592288" cy="3744416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Group 52"/>
          <p:cNvGrpSpPr>
            <a:grpSpLocks/>
          </p:cNvGrpSpPr>
          <p:nvPr/>
        </p:nvGrpSpPr>
        <p:grpSpPr bwMode="auto">
          <a:xfrm rot="2469331">
            <a:off x="542562" y="2159703"/>
            <a:ext cx="353712" cy="141943"/>
            <a:chOff x="3061" y="3249"/>
            <a:chExt cx="227" cy="90"/>
          </a:xfrm>
        </p:grpSpPr>
        <p:sp>
          <p:nvSpPr>
            <p:cNvPr id="45" name="AutoShape 53"/>
            <p:cNvSpPr>
              <a:spLocks noChangeArrowheads="1"/>
            </p:cNvSpPr>
            <p:nvPr/>
          </p:nvSpPr>
          <p:spPr bwMode="auto">
            <a:xfrm>
              <a:off x="3061" y="3249"/>
              <a:ext cx="182" cy="9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46" name="AutoShape 54"/>
            <p:cNvSpPr>
              <a:spLocks noChangeArrowheads="1"/>
            </p:cNvSpPr>
            <p:nvPr/>
          </p:nvSpPr>
          <p:spPr bwMode="auto">
            <a:xfrm>
              <a:off x="3243" y="3249"/>
              <a:ext cx="45" cy="45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</p:grpSp>
      <p:grpSp>
        <p:nvGrpSpPr>
          <p:cNvPr id="10" name="51 Grupo"/>
          <p:cNvGrpSpPr/>
          <p:nvPr/>
        </p:nvGrpSpPr>
        <p:grpSpPr>
          <a:xfrm>
            <a:off x="2627784" y="4869160"/>
            <a:ext cx="576064" cy="216024"/>
            <a:chOff x="3465754" y="4306159"/>
            <a:chExt cx="576064" cy="216024"/>
          </a:xfrm>
        </p:grpSpPr>
        <p:sp>
          <p:nvSpPr>
            <p:cNvPr id="49" name="48 Recortar rectángulo de esquina diagonal"/>
            <p:cNvSpPr/>
            <p:nvPr/>
          </p:nvSpPr>
          <p:spPr>
            <a:xfrm>
              <a:off x="3563888" y="4306159"/>
              <a:ext cx="360040" cy="216024"/>
            </a:xfrm>
            <a:prstGeom prst="snip2DiagRect">
              <a:avLst/>
            </a:prstGeom>
            <a:solidFill>
              <a:srgbClr val="CCE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000" dirty="0">
                <a:solidFill>
                  <a:srgbClr val="FF0000"/>
                </a:solidFill>
              </a:endParaRPr>
            </a:p>
          </p:txBody>
        </p:sp>
        <p:sp>
          <p:nvSpPr>
            <p:cNvPr id="50" name="49 Rectángulo"/>
            <p:cNvSpPr/>
            <p:nvPr/>
          </p:nvSpPr>
          <p:spPr>
            <a:xfrm>
              <a:off x="3465754" y="4306159"/>
              <a:ext cx="576064" cy="2160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000" dirty="0" smtClean="0">
                  <a:solidFill>
                    <a:srgbClr val="FF0000"/>
                  </a:solidFill>
                </a:rPr>
                <a:t>C.M.</a:t>
              </a:r>
              <a:endParaRPr lang="es-ES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103 Grupo"/>
          <p:cNvGrpSpPr/>
          <p:nvPr/>
        </p:nvGrpSpPr>
        <p:grpSpPr>
          <a:xfrm>
            <a:off x="6732240" y="5517232"/>
            <a:ext cx="1584176" cy="936104"/>
            <a:chOff x="6660232" y="3212976"/>
            <a:chExt cx="1728192" cy="936104"/>
          </a:xfrm>
        </p:grpSpPr>
        <p:pic>
          <p:nvPicPr>
            <p:cNvPr id="6158" name="Picture 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732240" y="3212976"/>
              <a:ext cx="1440160" cy="580135"/>
            </a:xfrm>
            <a:prstGeom prst="rect">
              <a:avLst/>
            </a:prstGeom>
            <a:ln w="28575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sp>
          <p:nvSpPr>
            <p:cNvPr id="111" name="Text Box 4"/>
            <p:cNvSpPr txBox="1">
              <a:spLocks noChangeArrowheads="1"/>
            </p:cNvSpPr>
            <p:nvPr/>
          </p:nvSpPr>
          <p:spPr bwMode="auto">
            <a:xfrm>
              <a:off x="6660232" y="3748970"/>
              <a:ext cx="1728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2"/>
                  </a:solidFill>
                  <a:latin typeface="Verdana" pitchFamily="34" charset="0"/>
                </a:rPr>
                <a:t>Central Redundante </a:t>
              </a:r>
            </a:p>
            <a:p>
              <a:pPr algn="ctr"/>
              <a:r>
                <a:rPr lang="es-ES" sz="900" dirty="0" smtClean="0">
                  <a:solidFill>
                    <a:schemeClr val="bg2"/>
                  </a:solidFill>
                  <a:latin typeface="Verdana" pitchFamily="34" charset="0"/>
                </a:rPr>
                <a:t>Procesamiento</a:t>
              </a:r>
              <a:r>
                <a:rPr lang="es-ES" sz="1000" dirty="0" smtClean="0">
                  <a:solidFill>
                    <a:schemeClr val="bg2"/>
                  </a:solidFill>
                  <a:latin typeface="Verdana" pitchFamily="34" charset="0"/>
                </a:rPr>
                <a:t> Señales</a:t>
              </a:r>
              <a:endParaRPr lang="es-ES" sz="1000" dirty="0">
                <a:solidFill>
                  <a:schemeClr val="bg2"/>
                </a:solidFill>
                <a:latin typeface="Verdana" pitchFamily="34" charset="0"/>
              </a:endParaRPr>
            </a:p>
          </p:txBody>
        </p:sp>
      </p:grpSp>
      <p:grpSp>
        <p:nvGrpSpPr>
          <p:cNvPr id="21" name="104 Grupo"/>
          <p:cNvGrpSpPr/>
          <p:nvPr/>
        </p:nvGrpSpPr>
        <p:grpSpPr>
          <a:xfrm>
            <a:off x="6908376" y="3390047"/>
            <a:ext cx="1728192" cy="890864"/>
            <a:chOff x="4860032" y="1886635"/>
            <a:chExt cx="1728192" cy="890864"/>
          </a:xfrm>
        </p:grpSpPr>
        <p:pic>
          <p:nvPicPr>
            <p:cNvPr id="6163" name="Picture 1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148064" y="2132856"/>
              <a:ext cx="1152128" cy="644643"/>
            </a:xfrm>
            <a:prstGeom prst="rect">
              <a:avLst/>
            </a:prstGeom>
            <a:ln w="127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sp>
          <p:nvSpPr>
            <p:cNvPr id="117" name="Text Box 4"/>
            <p:cNvSpPr txBox="1">
              <a:spLocks noChangeArrowheads="1"/>
            </p:cNvSpPr>
            <p:nvPr/>
          </p:nvSpPr>
          <p:spPr bwMode="auto">
            <a:xfrm>
              <a:off x="4860032" y="1886635"/>
              <a:ext cx="172819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2"/>
                  </a:solidFill>
                  <a:latin typeface="Verdana" pitchFamily="34" charset="0"/>
                </a:rPr>
                <a:t>CLIENTE</a:t>
              </a:r>
              <a:endParaRPr lang="es-ES" sz="1000" dirty="0">
                <a:solidFill>
                  <a:schemeClr val="bg2"/>
                </a:solidFill>
                <a:latin typeface="Verdana" pitchFamily="34" charset="0"/>
              </a:endParaRPr>
            </a:p>
          </p:txBody>
        </p:sp>
      </p:grpSp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0560" y="3751312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 descr="data:image/jpeg;base64,/9j/4AAQSkZJRgABAQAAAQABAAD/2wCEAAkGBhQSERUUEhMVFRUVFxQVFBUXFxQXGBgYFRcVFxUVFxYXHSYfGRojGRcWIC8gIycpLC4tFyAyNTAqNSYsLCkBCQoKDgwOGg8PGiwkHSUpLCwsKiosLCwsKSwsLCkpKSwsKSwsLCksLCwsLCksKSwsLCwpLCwsLCwsLCosKSwsLP/AABEIALcBEwMBIgACEQEDEQH/xAAcAAEAAQUBAQAAAAAAAAAAAAAABgEDBAUHAgj/xABMEAABAwIDBAcDCgIGBwkAAAABAAIDBBESITEFBkFRBxMiYXGBkTJSoRQjM0JikrHB0fCC4RVTcqKy8QhjpLPCw9IWJDRDVHODk5T/xAAaAQEAAwEBAQAAAAAAAAAAAAAAAQIDBAUG/8QAMBEAAgIBAwMDAgILAAAAAAAAAAECAxEEITESQVEFExRhcTKRBiIjQkNSgaGxweH/2gAMAwEAAhEDEQA/AO4oiIAiIgCIiAIiIAiIgCIiAIiIAiIgCKhWi3x3o+Q0xmwh7sTWRsJIDnHPMgGwDQ46cFDaSyy8ISnJRistm+Rcef001VrimgGmr5Dl6BB031H/AKSE/wDyyD/gKy9+vyeg/SdYv4b/ALHYUXGqjp/kjID6JhuLjDOfjeNVH+kazjQv8pmfm1apprKPPsrlXJwmsNHZEXII/wDSKhv2qOYeD43fotuzpxprdqlqweNmwH/mhQ5KPLLV0WW/gi39jpCLnbOm6jJzhqx4xxZfdlKy4+mSgPtGdvcYJPXs3UdcfJo9Lev3H+TJyihI6Ydm3+ll/wDz1H/QtvsXfikq5Orp5sT7YsJZI02GpGJova49VPUvJm6bEsuL/I36LyHL0rGQREQBERAEREAREQBERAEREAREQBERAEREAREQBEWs2/t1lLC6WQ5DQXsSeQ+HrxQGyuuJ9Ne8H/e46d2JrY4xIMjZzpSRiy4AMA8cSy5ek2d7iS6SMcGxsp3Hz60ZeFz489VtjeaCoANY7G6xa0up2Ndbl1sGIgZk5cSVScFOPSzo02olprVbFJteSGt2gxzcjplezvzC8CrZ7zfUKQP2Xs5zRgkbG4kmzZJwc7e0Zo2tFvHzVr/sNTvNoqnE7k2Wmktnnf5z93XJ8ReT6FfpFNRX6qz3/wCEL2vUB0pzBAAGvdc/n6rDH7H77/wXSm9FzDkJKg+EJeB4lrS34rCl6NY72bUtBGodGL+gcF2RiopJHzl9ruslY+7yQelZd7R3geV/81JnLLHRtJe8U8LiO94/w4lg1m7NbE4twPfb6zbuabgaYgPw4LmvolZhpns+lep1aKEozTbb7F6LN3qvVRwWBLHMwdpkgNuLBr6LwxtUdIZHeEUh+IXKtNNn0MvWtLBptvfxv/szTq3xP4fyW33c2saWqhmvkx4xf2D2ZP7pPootUV0jLB8eA3+sHt4d6vNqJz7MRsdDhdbnqclK09iaaRnP1nRTrnCTeJfRn1e0iwXq641sjfLa8UMUbaSSUNY1oead9rNa0DttOBwFiL4s9VuY9/8AaDG/PU1Ow85Z6eFvfn1zjy4L0lI+B6lnY6ai53B0nuaPnfkd+TJ5pOWjoIZQeOWSnGzNptnYHsINwDkbjMAgg8WkEEHiCCrFjMREQBERAEREAREQBERAEREAREQBERAERWp5wxpc42AFye4ICztLaLIIzJI4Na0XJ8M7DvyK4hvTvM+tmxkkRtyjZwAz7Vuf6nS9lmb773mskwsNoWHsi/tEHU91x6gcAC6MoAsPakd2ZC5BGmvG6zFRzbgjnkgNTTbJmfpGWj3nZD9Ssulpwxz2ucDmBna2l9D4/BbyObHHZpOQsTY5WUVcwEm+ZuQTfis4ss0kjcNjHAAeFh+CzI9qTNADZ5gBo0SygfdDrfBRlseeRKzKSWzs3G1jqclbJGDOrt6apj7GQObYWa+OB45G+Jl/iV6i32mHtRwEcAI3Qj/Z3x381rK6PrHtwuAy7+88PBbfZG5uORokkc5vtPaxpvgbm4X1ubhg+09o4gGHyRh4JV/SWCkinmY4Pfa0McsjGOx9pmIvxvbaJuM65ysHO2sk3rOK7aeEDk91VL8HShp+6sPfHbwdUmP6sN2dm2EyE3lLR7ocMA+zEzkFpf6Rb3+isCQM3onbfB1MV/6unp2H1wX9VWm3qqhJGTUy2bJGSA7A0gPbcObGGtItfIiyjv8ASTe9VfWNLSA61wQPMKQSLfCG1U4XJAZE1pJJuGRsjcc+b2OWlawDQAeAA/BSLfmUOmikuLSwhzByaXvkb54ZmHzUeBQFSV0Lor224xup9ZKe5Y3L5yAm5jF/rMLrt0yeBpcrnqvbI2m6mqWTM1aQ63vYcns/ia4j05ID6LgnDmhwNwRcK4tNR1jMLZ43XgmAefsl1rPyyAOjuRz94rcXQFUVLogKoiIAiIgCIiAIiIAiKhKAqiw9o7Xhp24p5Y4m55vc1t7Z5XOZ8FDdr9M1BFcRufUHP6Ntm3/tvsLd4uobS5KuSXLJ454GZOQ1XJekLfMzuNPA75tps9w+sfdvy/et8MQ2j0lyy1ss460QSRiP5N17g0WaAHg4SGuv2sm6k5rWB9LJpPLCeU8fWt7/AJyE3zP+r8TqqKyL7lFdB9y+J221A8crfovBrGe8D4XPxXkbsTP7UBjqOfUSNeTzvGC2QAcy1aiSlcx2F7XNdxa8Frh4tcL+a0NTbO2g3vPp+qxK3aBIsLi+vh+wrdO+2R8lWtpTgEmovby/zuoYfB4pHPeWxB5DXOta+WfGy3W0N3GxMxsc4kag2sdL8rKOxv4jh6qazVrJICMYuWH1sePisysNyKDX0VbZj981RvH98P5o42zUo17FI3hrg7ln+/VdF2dVinpHVLiGucB1V7ZG7mw5Z3u9sknhTt5m3P8AZFAaqeOIdkE9p3usHalkPg0OPkBxspPvtVCSohpGDq2RWxty7L3taAzLL5uFsUfiHKfqU6iLNffjfnfXxKo9g5fvJSOs3ajbGSzFiaCQb65cRoo8eHl+qglFcI5KyAOSyFaDRyUpktEn3sYH0dBJYgmEAnhkyOIDPugB81FRHyKle0O3semOL6OaVpHIB8vHwnhWhoNhzT/QQyS97I3OH3hl8VbJXBiiR40d8VSSqkFjrY93Hsn8VvDuhIz/AMRUU1Na92vmD5Mv9VDjPkSD3LzJBQRgh0tRUmxyjYyCPTi6TE8jvAaVR2RjyzOVkI8snfQ7vTjx0cvfJDfQg/SR5993W73clJd6N8TsvAZIJJadxsJWObeM8I3Ndrlo6+drai55FRb1CAtdS00MUgAtK/HNJfDhcQZDhaSCfZaMss1h7X3mqaoWqJ5JG5dgmzMtDgbZt++ywnqoLg5Z62C2idRHTxQf1dSP4IvykVFxvAOQ9Aix+UzH5z8H1eiIvRPUCItXtveemo2h1TM2MOvhB1dbXC0XJtlw4hBnBs0uuZbX6daVlxTwyzHm60TPjd3q0KF7W6Z6+W4jMcDfsNxO+/Jf1ACzdsUYyvgu53+WYNBLiGgakmwHiSottbpQ2fT3Dqlsjh9WK8puDYglvZB7iQvnnaO2Jqg3nmklP23ucBfWwJs3wACw7rF6jwjCWq8I6/tbp71FLSnudM4D+5Hf/F5KGbX6Udoz61Bjb7sIEY+9m/8AvKJosnbJ9zCV05dz3NM57sT3Fzjq5xLnHxccyvF0RZmWchLoiggLb0+9dUxuAzGRn9XMGzs8mzB1vEWK1CKyk1wWjNx4Zvm7dp3/AE1G1v2qaR0R/wDrkxs9A2/Ne/kFJLlFWGM+5UxOaOP/AJsRe31DR3qPXRaK6SN46ma5N/JuZU2xsZ1rbXx07mzttzPVuJDfEDxXlu1bRGF0dnYbDMg+OEi4WlhmLHYmOLXAghzSWkEaEEFbuPfepsGyuZUtBBw1MbJtPtOGMeIcD3rVXRfKN4amPdGAXeXevcbTf3gMz4DMnLgtkzbVFJ9NSyQn36aW40/qp7jXgHDxV+HY9NIR1G0Imk5WqGyUzhfU4u0025BwvzWilF8M3jbGXDN1unRtpIJ6yQXyIjB0LWuFmZZWkmMcfe2KXhitCn1DnPL3OJe5xeXcS5xLi7xLiSpntfbNBPHHSitMEMTsz1EsocI2lkNnM7JAGN5JNsUp90KcbI6HKFoa6R0s9wDm/A05XuGxgGx5FxV2mGt9iIRztwDE4C4AzIFyeGfFRvZ+61XPbqqaV497AWty17b7N+K79s3delp/oaeJnC4Y3F5vN3H1WZHtCNzsLZGF3aFg5pPZ9oWB4XF/FMF84OPbO6H6x9jK6KEcbkyO8cLMj94KS7O6FqZluumllPEDDG3vGV3W/iv3qd1u0o4WOfK8MYzNzichyWqqN8IQ8xxh8r+r6xgY0lrycBDGv0xWkjceADwSjwiHNLuQ7pB6vZdPBHRxRsMj5T2m9boIiXfO4ruu2LM39gLm20d5aqe/XVErx7peQ3wwiwt3WUv6VtsmobRkswEsneW4sQB6xsZAcMnDsZHionu3E0zgvF2sBfYGxuMm2NjYgm/8PDVeffJueE9jydTNyswnsYtVsuWJoL2FodkCba62IBu02zsbHuWFJofBS/b8MTKQYIwzGYyXAOJe4xQOuXO1z6/Q5HGMs1A66qIOEHlfnwI171mqm54RlGlyn0ozyvIlF7Bapt9SST+9LrPp34rHuN/HIfr6q1lDgssvbpnWssyESyquU4j6tRFQr3j6YOXGt9aH+k6iQg26v5uB3AYCcRP2XPvfuDeWe13z6YmQGenigm65hfGXPwsaDa2NtiXHW4yHArzuw+LqBOCOqbGZCch2WNLnA8iMJHdZVypbFMxllHMdlbDjdIYppMEzXFjoj2c2kghr7ODjlpkr+09zXsuYTjGVmmwdY6Wvk7PLLO/BYJLZwXP7Tnlz3niHPJe6/wDESs2j21PBYE9dEPqu9oDlfiMtDfyWEqkc8qV4I89hBIIIIyIOoIyIXlT2Oqpa0G4u4A9m2F4aM7jmRkMiL95yUerd2HAnqHdcBqADcZXJxAYCNRk69wclhKGODllW1waNF6cwg2IIPIix9CvKzMwiIhAREQBFVEyCiKpXpkZOg9cv80yDxZVAWQyl5m/cMlea0DQKjmkUdiRjNpj4fEq58nABPGxz8irypILtPgfwKr1Nsz622dpr+hzZjmYnNfCLDEWyYG6C5s4ENvnpbVSSt3rp6eOMtLpQ/EyJsLTKXdWBithyyGtytd0gxF/yRjYWzk1DiInkNa/DTzkBxOWRsfJRvYNAag0ogl6gvZXzSGONvzZdJDG+FjXZMw3DcWuXC69OU3nCPZlY0+lG1303hdJBSugPzdSC8AydS5xs0sZj4XxG4uMxa60+7VK2PacEZi6lxa6QRYbOFmvAMj7kkuJcQL5AXOdgMrfKlEU8EUbHWpqdpph2C1rsYaXuD3DEWtaOediQQLK5uXsySWaJ7sJjgMjmm/WYS5uBscdRbts7TnanMXvnlPLOeWXZjuYm14o2PnljmwF0zI+uNnudJGaiYvLBr2rQMBt7ItoL5cOwqnE8wRyRubF1bWyFjI2umZTtkdC8XcQGROzN7OLbDVTjZWwoKYEQRMjDiC6wzcebicye8rPuoVXk6PZ7s4Z0qAtqKeJwY0xUsQwsvgBc+QFrb52GAaqM7FrmxPcXZBzHMxAYiwm1n4bi+liL6E66LfdK05dtOYH6jYWjw6trvxeVErLzrX+0Z5V7xa8G02/t19Q4YnFwbjIJa1ty9xc44RfC25NgSbDiotMC6QgZm4AHMnID8VsnyAamywNnm8hI1tK5vjYhv4ro0uXJtnVo03NyZdrdnNY3E0kloJLjo6xF8Pd+q2e6O7s9XL1cMbyC9rXSYXFjAbXe52lhmbXvlZYu15hhAGh7I8Lgnywi3i4L6N6PNlfJ9m0sZFj1Ye/+1KTI74vK7JwU1hnfZWrFhkepuhejDQHyTudbtOD2sBPc0DIeZ8Si6Kij24+CPZr/AJUFQqqLQ1OOdOO63s10beUVR+Ech/wnxYuebK3slgpaimABjnAFyTdl3DrMPMOaMJGWq+nNp7PZPC+KUYmSNLHjudkbd6+W94NgvpKiSB/tRutfg5psWvHLECD5rmtTi+pHLbmuXWi42MSAPabOyu5vPiCOP7zVRVFptILcnD2T+hWpikLTdpseK2lNXtfk7I8QdD4forwsT2LwtU/oy5PRNfnodQR+81mQ7wzx4RMXPjF+0zCH6WAJcCLAcgD3rB+TuZ9Hp7h0/hPBXaSQyubGxpMriGNj4lzsgB58eAvdWcUy8op/ckUNHS1MTjcPtbt9oPY0ZAPc9xdlcd3oo1tfd4w9oOBZa4xEMcRe2TXWLvFoXYKToYp2wxWkliqWjtzxPIu85mzTkGi5AAtlrdQvb3QrWxEuhcypbcnLsSeOFxtfXRx/JY2VvGyOayp44OeWRZFdQSQuwTRvjd7r2lp9CLrHuuVpo42miqK5BTPecLGknkASe7IZrJn2W6N2GVrmusDhcMOR0y19VVyS5JcWo9TWxhAX0z8FdZTHjl8SslrbaKqo5+DndngtsgA4eZVy68STtb7RA/H0WLLtQDQE+OX80UJz4RMa7LOEZqo5wGq1b6yR2hDfD9V6p5yPase/O62+NNLLNvhzSyzP67kCfh+Ky9nNxSRDTE+MeGJzR+awr3F1sNhD5+n/APep/wDeMWSW6+5jFLKX1Ppaq2YySSN7gS6FznR5kAFzSwkjj2SdVcgo2Mvga1tyXHCALucbucbDMk5kq5LKGgkkAC9ye5aSp3siDiyIOleG4i1oOlw3UjPNw0Bvp3L1nhHutxRtKzZkUotLGyS1wMbWutfW1xkmKOFgb2WMaLNGQsBkAAtHNtKcu7ZbC0h4awXdKcsLXBrcxm7Fa+WFuYubYRiY5wDo+seDmJMT35uDvoWE4c7WL3ADK+t1HV4K9XhG7G38f0EbpRiwEjINzALjfOwvpkbZi4zVoxVLwTLJHEzDZ2AdptwQbOcbXFxnnmOPH1RUFRriEYzzcGuOfKNlmN8S5/HxWazYjLgyXlcMw6Q4rHubYMboNGjS+qlLyT055OK7R3LqqyunNPG50RlOCZ5wxublZwefbHewO0yW1r+hSVtJK5s+OoDcUcbG2YbZuZd13EltwCLZ21XZbIslRBPODJaeCeWj40e4hxDrhw1DvaBGRBBzCu08hFi05i/x1C+tNr7tU1ULVFPFLwu9jSR4O1HkVDKzoJ2e5xMfXRA/VZJib5dYHH4rc3xg5d0b7rO2jWtEvaiis+Y2OHCD2Y7ni92XgHcgF9LALXbA3fho4Ww07Axg14uceLnu+s48/wAslskJCIiAIiIChChXSF0dM2gBIx3V1DGlrXH2Xi5OCQDO2Zs4Zi5yIyU2VLKGk9mVlFSWGfLW1N3JIndXLG5kzXFrmm3K7HN99rrOALcr+K0rm219eH8l9TbzbpwV0XVzsuQbxyNsJI3ahzHcDextobZgrhu/u51RRyYpWh8brATNHZeftDVjzyJN+BPDmsrwso5LaumOYkUg2g5uRzHC/D+S630N7utkvWyFpcLxxNBBLR9Z7he7XO0AOgBP1guPugtp6foVkbL2xPSvxwSvifzaSL9xGjh3G4VIW+SK9Rth7/5PrMI4Lie73TrKyzayISDjJHZr/Nvsu8sK6du/vvSVtuonaXEfRu7Mn3DmfEXC6ozUjqjZGXDNrXbNimbgljZI0/Ve0OHoVEa3ov2dG2WVtMA7A8i7pC1pa0kEMLrBTYlYG2ahjYJMb2saWPGJxDRm0jUpJLG5fbOWc+ooWtY0MaGggGzQGjMX0Cg2/jLVI7425eBcFIJt8YI2gNLpCABZo4gcXHL0uodt/bHymQPwBtmhoF76FxuT5r4rQ0Wxuc5Lbfk7PV9ZRLT+1CSb22RrVaqz2HeH5q6rNZ9G7wH4he9D8SPkq/xr7mrsjG8T5KpzNvM/kFmbOoetfb6ozce7l5r2j6IxgCdAT4An8FQHx81ImgAYY2jCON7A/r4rWbRi1IHC/fk6xHqRnyQGPSu1Hdf8b/kpHulFirKRuWc0Ovc9p/Jazdbd+StqBBCWh7myEF18PZaTmQCRcgC9uK7Bux0O9S9ks9Q4vjLXNbCA0Bzcxd7wS7hoBouOdMnNNcHBZp5OxOK2JjWUELXukne3thzGhxtk/CC1tze5sBlb2jYZqj4zI3DDC5jXXJe4uhve5JwtHWEkm5uG3ucwVs6TZccZxNYMR1ebuefF7iXHzKyrLrwjuwjUU277QLPcSPcZeNmpOeE43a/WcRyAvZbKnpWsaGsa1rRo1oDQPIZK8ikkIiIAiIgCIiAIiIAiIgCIiAIiIArFZRslY6ORrXscLOa4AgjkQVfRAcP376KH05dNRh0kOros3SR8y3jIz4i3HVc5tewte/mvrTCoJvd0SU9YXSREwSuzJaAY3HW7mZZ34gi/G65Z0JvKOOzTJvqicDkpLEjNpGoPDuI1CttY4OFgb6gg8uN1MN4dzq6iv18XXQt0kbd7QP7Ys+Pzwi/PjGXvBPZBAFiATc+FwADncZLmalHkxsh0bp/0fJItnb/bQiiMfypxbawJwveO4PeC4Zd+XCy1NbXyTOxSvfI7m9xcfK+nkrDTdFhKcpcnBOycuWERFQzyFZq/Yd++IV9jCSGgEk5AAEkk5AADM5rCrqu2JmFwcCQ4EEWIOYIOd+5a1wk5LCN6YSlJYRhM1PkPQfzW92a3DTk6F7rd4BIb+pWii/Mrb7NrG9UWPIABOptke/nn8RyXsHvGzAsOVvyyWp2k/sn7RAHO17m3k1hVyeubb2rjvw2/u5uPdpzWulkMjsgeTQMzn4auJQHUegDZuKepnP1I2RDxkdidl4Rt9Su3WUT6NN0jQUbWPHzsh62bucQAGDuaAB43UtQBERAEREAREQBERAEREAREQBERAEREAREQBERAEREB5c1Q/eToto6q7gzqJD9eIAAnm5nsu+B71MrKllDinyVlFSWGcRHQlViRzRNAY9WvOME34FgacJ46kLZw9Bj7DHWNB4hsJd6EyD8F1uyrZZexDwY/GqznBzSHoNgyxVM552ETQfVpPxWfF0M0Itfr3eMlr/dA+CniKyqguxdU1riKNTsbdempBanhZHzcBd58Xuu4+ZWh356MKfaIL/oqi3ZmaNbaCRv1x36jgeCmiK6WDRJLg+Ut5dzKrZ0mGpjs12TJW9qN9uTuBtwNjlpxOnIX1/V0TJWOjkY17HCzmuAc1w5EHIrnO0OgmjfMXxyTRMOsTS1wHPC54JA7jf8ASSTg1v2c/wAV13oo6MpBKysq2YGt7UETvaLuEj2n2QNQDnexsLC803c6JqGjlErWvle3Nhlc1wafea0NAv3kEjgpnhQFUREAREQBERAEREAREQBERAEREAREQBERAEREAREQBERAEREAREQBERAEREAREQBERAEREAREQBERAEREAREQBERAEREAREQBERAEREAREQBERAEREAREQBERAEREAREQBERAEREAREQBERAEREAREQBERAEREARE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" name="111 Nube"/>
          <p:cNvSpPr/>
          <p:nvPr/>
        </p:nvSpPr>
        <p:spPr>
          <a:xfrm>
            <a:off x="3563888" y="4941168"/>
            <a:ext cx="864096" cy="504056"/>
          </a:xfrm>
          <a:prstGeom prst="cloud">
            <a:avLst/>
          </a:prstGeom>
          <a:gradFill flip="none" rotWithShape="1">
            <a:gsLst>
              <a:gs pos="28000">
                <a:schemeClr val="accent1">
                  <a:shade val="30000"/>
                  <a:satMod val="115000"/>
                  <a:alpha val="17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113" name="112 Rectángulo"/>
          <p:cNvSpPr/>
          <p:nvPr/>
        </p:nvSpPr>
        <p:spPr>
          <a:xfrm>
            <a:off x="3563888" y="5013176"/>
            <a:ext cx="85792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050" b="1" dirty="0" smtClean="0">
                <a:solidFill>
                  <a:srgbClr val="FF0000"/>
                </a:solidFill>
              </a:rPr>
              <a:t>INTERNET</a:t>
            </a:r>
          </a:p>
          <a:p>
            <a:pPr algn="ctr"/>
            <a:r>
              <a:rPr lang="es-ES" sz="1050" b="1" dirty="0" smtClean="0">
                <a:solidFill>
                  <a:srgbClr val="FF0000"/>
                </a:solidFill>
              </a:rPr>
              <a:t>IP/GPRS</a:t>
            </a:r>
            <a:endParaRPr lang="es-ES" sz="1050" b="1" dirty="0">
              <a:solidFill>
                <a:srgbClr val="FF0000"/>
              </a:solidFill>
            </a:endParaRPr>
          </a:p>
        </p:txBody>
      </p:sp>
      <p:cxnSp>
        <p:nvCxnSpPr>
          <p:cNvPr id="126" name="125 Conector recto de flecha"/>
          <p:cNvCxnSpPr/>
          <p:nvPr/>
        </p:nvCxnSpPr>
        <p:spPr>
          <a:xfrm>
            <a:off x="4427984" y="5301208"/>
            <a:ext cx="2304256" cy="504056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Conector angular"/>
          <p:cNvCxnSpPr>
            <a:stCxn id="112" idx="3"/>
            <a:endCxn id="6156" idx="1"/>
          </p:cNvCxnSpPr>
          <p:nvPr/>
        </p:nvCxnSpPr>
        <p:spPr>
          <a:xfrm rot="5400000" flipH="1" flipV="1">
            <a:off x="3211217" y="3609205"/>
            <a:ext cx="2145503" cy="576064"/>
          </a:xfrm>
          <a:prstGeom prst="bentConnector2">
            <a:avLst/>
          </a:prstGeom>
          <a:ln w="2857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140 Flecha abajo"/>
          <p:cNvSpPr/>
          <p:nvPr/>
        </p:nvSpPr>
        <p:spPr>
          <a:xfrm>
            <a:off x="5364088" y="3573016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Flecha abajo"/>
          <p:cNvSpPr/>
          <p:nvPr/>
        </p:nvSpPr>
        <p:spPr>
          <a:xfrm rot="10800000">
            <a:off x="4860032" y="3573016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67" name="Line 5"/>
          <p:cNvSpPr>
            <a:spLocks noChangeShapeType="1"/>
          </p:cNvSpPr>
          <p:nvPr/>
        </p:nvSpPr>
        <p:spPr bwMode="auto">
          <a:xfrm>
            <a:off x="684213" y="1124744"/>
            <a:ext cx="8135937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43" name="142 Rectángulo"/>
          <p:cNvSpPr/>
          <p:nvPr/>
        </p:nvSpPr>
        <p:spPr>
          <a:xfrm>
            <a:off x="590548" y="1196752"/>
            <a:ext cx="1867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es-ES" sz="1400" dirty="0" smtClean="0"/>
              <a:t>Operación Normal</a:t>
            </a:r>
          </a:p>
        </p:txBody>
      </p:sp>
      <p:sp>
        <p:nvSpPr>
          <p:cNvPr id="145" name="144 Rectángulo"/>
          <p:cNvSpPr/>
          <p:nvPr/>
        </p:nvSpPr>
        <p:spPr>
          <a:xfrm>
            <a:off x="598497" y="1438176"/>
            <a:ext cx="26917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 algn="ctr"/>
            <a:r>
              <a:rPr lang="es-ES" sz="1400" dirty="0" smtClean="0"/>
              <a:t>2.  Mantenimiento – Reposición</a:t>
            </a:r>
          </a:p>
        </p:txBody>
      </p:sp>
      <p:sp>
        <p:nvSpPr>
          <p:cNvPr id="148" name="147 Recortar rectángulo de esquina diagonal"/>
          <p:cNvSpPr/>
          <p:nvPr/>
        </p:nvSpPr>
        <p:spPr>
          <a:xfrm>
            <a:off x="2699792" y="3068960"/>
            <a:ext cx="338995" cy="361355"/>
          </a:xfrm>
          <a:prstGeom prst="snip2Diag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228600" indent="-228600" algn="ctr"/>
            <a:r>
              <a:rPr lang="es-ES" sz="1400" dirty="0" smtClean="0"/>
              <a:t>1</a:t>
            </a:r>
          </a:p>
        </p:txBody>
      </p:sp>
      <p:sp>
        <p:nvSpPr>
          <p:cNvPr id="152" name="151 Rectángulo"/>
          <p:cNvSpPr/>
          <p:nvPr/>
        </p:nvSpPr>
        <p:spPr>
          <a:xfrm>
            <a:off x="617924" y="1681063"/>
            <a:ext cx="18277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 algn="ctr"/>
            <a:r>
              <a:rPr lang="es-ES" sz="1400" dirty="0" smtClean="0"/>
              <a:t>3.  Procesos Críticos</a:t>
            </a:r>
          </a:p>
        </p:txBody>
      </p:sp>
      <p:cxnSp>
        <p:nvCxnSpPr>
          <p:cNvPr id="133" name="156 Conector curvado"/>
          <p:cNvCxnSpPr>
            <a:stCxn id="6168" idx="2"/>
            <a:endCxn id="109" idx="2"/>
          </p:cNvCxnSpPr>
          <p:nvPr/>
        </p:nvCxnSpPr>
        <p:spPr>
          <a:xfrm rot="5400000" flipH="1">
            <a:off x="4691979" y="2656184"/>
            <a:ext cx="860105" cy="6716688"/>
          </a:xfrm>
          <a:prstGeom prst="curvedConnector3">
            <a:avLst>
              <a:gd name="adj1" fmla="val -26578"/>
            </a:avLst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 de flecha"/>
          <p:cNvCxnSpPr>
            <a:stCxn id="49" idx="0"/>
          </p:cNvCxnSpPr>
          <p:nvPr/>
        </p:nvCxnSpPr>
        <p:spPr>
          <a:xfrm>
            <a:off x="3085958" y="4977172"/>
            <a:ext cx="477930" cy="324037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curvado"/>
          <p:cNvCxnSpPr>
            <a:stCxn id="119" idx="3"/>
            <a:endCxn id="146" idx="0"/>
          </p:cNvCxnSpPr>
          <p:nvPr/>
        </p:nvCxnSpPr>
        <p:spPr>
          <a:xfrm>
            <a:off x="6372200" y="2980255"/>
            <a:ext cx="2140296" cy="376737"/>
          </a:xfrm>
          <a:prstGeom prst="curvedConnector2">
            <a:avLst/>
          </a:prstGeom>
          <a:ln w="12700">
            <a:solidFill>
              <a:srgbClr val="00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102 Grupo"/>
          <p:cNvGrpSpPr/>
          <p:nvPr/>
        </p:nvGrpSpPr>
        <p:grpSpPr>
          <a:xfrm>
            <a:off x="4427984" y="2383160"/>
            <a:ext cx="1728192" cy="1224136"/>
            <a:chOff x="5436096" y="4293096"/>
            <a:chExt cx="1728192" cy="1224136"/>
          </a:xfrm>
        </p:grpSpPr>
        <p:pic>
          <p:nvPicPr>
            <p:cNvPr id="6156" name="Picture 1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580112" y="4293096"/>
              <a:ext cx="1320800" cy="882650"/>
            </a:xfrm>
            <a:prstGeom prst="rect">
              <a:avLst/>
            </a:prstGeom>
            <a:ln w="12700" cap="sq">
              <a:noFill/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sp>
          <p:nvSpPr>
            <p:cNvPr id="110" name="Text Box 4"/>
            <p:cNvSpPr txBox="1">
              <a:spLocks noChangeArrowheads="1"/>
            </p:cNvSpPr>
            <p:nvPr/>
          </p:nvSpPr>
          <p:spPr bwMode="auto">
            <a:xfrm>
              <a:off x="5436096" y="5117122"/>
              <a:ext cx="1728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2"/>
                  </a:solidFill>
                  <a:latin typeface="Verdana" pitchFamily="34" charset="0"/>
                </a:rPr>
                <a:t>Central Monitoreo </a:t>
              </a:r>
            </a:p>
            <a:p>
              <a:pPr algn="ctr"/>
              <a:r>
                <a:rPr lang="es-ES" sz="1000" dirty="0" smtClean="0">
                  <a:solidFill>
                    <a:schemeClr val="bg2"/>
                  </a:solidFill>
                  <a:latin typeface="Verdana" pitchFamily="34" charset="0"/>
                </a:rPr>
                <a:t>Data Mining - Reportes</a:t>
              </a:r>
              <a:endParaRPr lang="es-ES" sz="1000" dirty="0">
                <a:solidFill>
                  <a:schemeClr val="bg2"/>
                </a:solidFill>
                <a:latin typeface="Verdana" pitchFamily="34" charset="0"/>
              </a:endParaRPr>
            </a:p>
          </p:txBody>
        </p:sp>
      </p:grpSp>
      <p:sp>
        <p:nvSpPr>
          <p:cNvPr id="150" name="149 Recortar rectángulo de esquina diagonal"/>
          <p:cNvSpPr/>
          <p:nvPr/>
        </p:nvSpPr>
        <p:spPr>
          <a:xfrm>
            <a:off x="1619672" y="2204864"/>
            <a:ext cx="338995" cy="361355"/>
          </a:xfrm>
          <a:prstGeom prst="snip2Diag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228600" indent="-228600" algn="ctr"/>
            <a:r>
              <a:rPr lang="es-ES" sz="1400" dirty="0" smtClean="0"/>
              <a:t>3</a:t>
            </a:r>
          </a:p>
        </p:txBody>
      </p:sp>
      <p:grpSp>
        <p:nvGrpSpPr>
          <p:cNvPr id="39" name="120 Grupo"/>
          <p:cNvGrpSpPr/>
          <p:nvPr/>
        </p:nvGrpSpPr>
        <p:grpSpPr>
          <a:xfrm>
            <a:off x="7812360" y="4077072"/>
            <a:ext cx="864096" cy="606261"/>
            <a:chOff x="4644008" y="2996952"/>
            <a:chExt cx="864096" cy="606261"/>
          </a:xfrm>
        </p:grpSpPr>
        <p:pic>
          <p:nvPicPr>
            <p:cNvPr id="123" name="Picture 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60032" y="2996952"/>
              <a:ext cx="4381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4" name="Text Box 4"/>
            <p:cNvSpPr txBox="1">
              <a:spLocks noChangeArrowheads="1"/>
            </p:cNvSpPr>
            <p:nvPr/>
          </p:nvSpPr>
          <p:spPr bwMode="auto">
            <a:xfrm>
              <a:off x="4644008" y="3356992"/>
              <a:ext cx="8640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2"/>
                  </a:solidFill>
                  <a:latin typeface="Verdana" pitchFamily="34" charset="0"/>
                </a:rPr>
                <a:t>Reportes</a:t>
              </a:r>
              <a:endParaRPr lang="es-ES" sz="1000" dirty="0">
                <a:solidFill>
                  <a:schemeClr val="bg2"/>
                </a:solidFill>
                <a:latin typeface="Verdana" pitchFamily="34" charset="0"/>
              </a:endParaRPr>
            </a:p>
          </p:txBody>
        </p:sp>
      </p:grpSp>
      <p:sp>
        <p:nvSpPr>
          <p:cNvPr id="125" name="Rectangle 7"/>
          <p:cNvSpPr>
            <a:spLocks noChangeArrowheads="1"/>
          </p:cNvSpPr>
          <p:nvPr/>
        </p:nvSpPr>
        <p:spPr bwMode="auto">
          <a:xfrm>
            <a:off x="827088" y="285750"/>
            <a:ext cx="470994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000" spc="3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TECNISERVI iPRESER S.p.A</a:t>
            </a:r>
            <a:r>
              <a:rPr lang="es-ES" sz="2000" spc="300" dirty="0">
                <a:solidFill>
                  <a:schemeClr val="bg2">
                    <a:lumMod val="60000"/>
                    <a:lumOff val="40000"/>
                  </a:schemeClr>
                </a:solidFill>
                <a:latin typeface="AR DESTINE" pitchFamily="2" charset="0"/>
                <a:cs typeface="Arial" pitchFamily="34" charset="0"/>
              </a:rPr>
              <a:t>.  </a:t>
            </a:r>
          </a:p>
        </p:txBody>
      </p:sp>
      <p:grpSp>
        <p:nvGrpSpPr>
          <p:cNvPr id="163" name="162 Grupo"/>
          <p:cNvGrpSpPr/>
          <p:nvPr/>
        </p:nvGrpSpPr>
        <p:grpSpPr>
          <a:xfrm>
            <a:off x="2010665" y="3453704"/>
            <a:ext cx="441749" cy="186558"/>
            <a:chOff x="1967807" y="3277837"/>
            <a:chExt cx="294499" cy="129730"/>
          </a:xfrm>
        </p:grpSpPr>
        <p:sp>
          <p:nvSpPr>
            <p:cNvPr id="144" name="143 Forma libre"/>
            <p:cNvSpPr/>
            <p:nvPr/>
          </p:nvSpPr>
          <p:spPr>
            <a:xfrm flipH="1">
              <a:off x="1967807" y="3281372"/>
              <a:ext cx="45719" cy="123814"/>
            </a:xfrm>
            <a:custGeom>
              <a:avLst/>
              <a:gdLst>
                <a:gd name="connsiteX0" fmla="*/ 14198 w 43823"/>
                <a:gd name="connsiteY0" fmla="*/ 126207 h 131761"/>
                <a:gd name="connsiteX1" fmla="*/ 11817 w 43823"/>
                <a:gd name="connsiteY1" fmla="*/ 111919 h 131761"/>
                <a:gd name="connsiteX2" fmla="*/ 4673 w 43823"/>
                <a:gd name="connsiteY2" fmla="*/ 109538 h 131761"/>
                <a:gd name="connsiteX3" fmla="*/ 2292 w 43823"/>
                <a:gd name="connsiteY3" fmla="*/ 102394 h 131761"/>
                <a:gd name="connsiteX4" fmla="*/ 9436 w 43823"/>
                <a:gd name="connsiteY4" fmla="*/ 66675 h 131761"/>
                <a:gd name="connsiteX5" fmla="*/ 16579 w 43823"/>
                <a:gd name="connsiteY5" fmla="*/ 64294 h 131761"/>
                <a:gd name="connsiteX6" fmla="*/ 26104 w 43823"/>
                <a:gd name="connsiteY6" fmla="*/ 50007 h 131761"/>
                <a:gd name="connsiteX7" fmla="*/ 30867 w 43823"/>
                <a:gd name="connsiteY7" fmla="*/ 35719 h 131761"/>
                <a:gd name="connsiteX8" fmla="*/ 28486 w 43823"/>
                <a:gd name="connsiteY8" fmla="*/ 7144 h 131761"/>
                <a:gd name="connsiteX9" fmla="*/ 23723 w 43823"/>
                <a:gd name="connsiteY9" fmla="*/ 0 h 131761"/>
                <a:gd name="connsiteX10" fmla="*/ 26104 w 43823"/>
                <a:gd name="connsiteY10" fmla="*/ 7144 h 131761"/>
                <a:gd name="connsiteX11" fmla="*/ 30867 w 43823"/>
                <a:gd name="connsiteY11" fmla="*/ 14288 h 131761"/>
                <a:gd name="connsiteX12" fmla="*/ 35629 w 43823"/>
                <a:gd name="connsiteY12" fmla="*/ 38100 h 131761"/>
                <a:gd name="connsiteX13" fmla="*/ 40392 w 43823"/>
                <a:gd name="connsiteY13" fmla="*/ 52388 h 131761"/>
                <a:gd name="connsiteX14" fmla="*/ 42773 w 43823"/>
                <a:gd name="connsiteY14" fmla="*/ 59532 h 131761"/>
                <a:gd name="connsiteX15" fmla="*/ 40392 w 43823"/>
                <a:gd name="connsiteY15" fmla="*/ 88107 h 131761"/>
                <a:gd name="connsiteX16" fmla="*/ 30867 w 43823"/>
                <a:gd name="connsiteY16" fmla="*/ 90488 h 131761"/>
                <a:gd name="connsiteX17" fmla="*/ 28486 w 43823"/>
                <a:gd name="connsiteY17" fmla="*/ 97632 h 131761"/>
                <a:gd name="connsiteX18" fmla="*/ 14198 w 43823"/>
                <a:gd name="connsiteY18" fmla="*/ 126207 h 13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823" h="131761">
                  <a:moveTo>
                    <a:pt x="14198" y="126207"/>
                  </a:moveTo>
                  <a:cubicBezTo>
                    <a:pt x="11420" y="128588"/>
                    <a:pt x="14213" y="116111"/>
                    <a:pt x="11817" y="111919"/>
                  </a:cubicBezTo>
                  <a:cubicBezTo>
                    <a:pt x="10572" y="109740"/>
                    <a:pt x="6448" y="111313"/>
                    <a:pt x="4673" y="109538"/>
                  </a:cubicBezTo>
                  <a:cubicBezTo>
                    <a:pt x="2898" y="107763"/>
                    <a:pt x="3086" y="104775"/>
                    <a:pt x="2292" y="102394"/>
                  </a:cubicBezTo>
                  <a:cubicBezTo>
                    <a:pt x="2810" y="96172"/>
                    <a:pt x="0" y="74224"/>
                    <a:pt x="9436" y="66675"/>
                  </a:cubicBezTo>
                  <a:cubicBezTo>
                    <a:pt x="11396" y="65107"/>
                    <a:pt x="14198" y="65088"/>
                    <a:pt x="16579" y="64294"/>
                  </a:cubicBezTo>
                  <a:cubicBezTo>
                    <a:pt x="19754" y="59532"/>
                    <a:pt x="24294" y="55437"/>
                    <a:pt x="26104" y="50007"/>
                  </a:cubicBezTo>
                  <a:lnTo>
                    <a:pt x="30867" y="35719"/>
                  </a:lnTo>
                  <a:cubicBezTo>
                    <a:pt x="30073" y="26194"/>
                    <a:pt x="30361" y="16516"/>
                    <a:pt x="28486" y="7144"/>
                  </a:cubicBezTo>
                  <a:cubicBezTo>
                    <a:pt x="27925" y="4338"/>
                    <a:pt x="26585" y="0"/>
                    <a:pt x="23723" y="0"/>
                  </a:cubicBezTo>
                  <a:cubicBezTo>
                    <a:pt x="21213" y="0"/>
                    <a:pt x="24981" y="4899"/>
                    <a:pt x="26104" y="7144"/>
                  </a:cubicBezTo>
                  <a:cubicBezTo>
                    <a:pt x="27384" y="9704"/>
                    <a:pt x="29279" y="11907"/>
                    <a:pt x="30867" y="14288"/>
                  </a:cubicBezTo>
                  <a:cubicBezTo>
                    <a:pt x="37472" y="34104"/>
                    <a:pt x="27417" y="2518"/>
                    <a:pt x="35629" y="38100"/>
                  </a:cubicBezTo>
                  <a:cubicBezTo>
                    <a:pt x="36758" y="42992"/>
                    <a:pt x="38804" y="47625"/>
                    <a:pt x="40392" y="52388"/>
                  </a:cubicBezTo>
                  <a:lnTo>
                    <a:pt x="42773" y="59532"/>
                  </a:lnTo>
                  <a:cubicBezTo>
                    <a:pt x="41979" y="69057"/>
                    <a:pt x="43823" y="79186"/>
                    <a:pt x="40392" y="88107"/>
                  </a:cubicBezTo>
                  <a:cubicBezTo>
                    <a:pt x="39217" y="91162"/>
                    <a:pt x="33423" y="88444"/>
                    <a:pt x="30867" y="90488"/>
                  </a:cubicBezTo>
                  <a:cubicBezTo>
                    <a:pt x="28907" y="92056"/>
                    <a:pt x="29280" y="95251"/>
                    <a:pt x="28486" y="97632"/>
                  </a:cubicBezTo>
                  <a:cubicBezTo>
                    <a:pt x="26047" y="131761"/>
                    <a:pt x="16976" y="123826"/>
                    <a:pt x="14198" y="126207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146 Forma libre"/>
            <p:cNvSpPr/>
            <p:nvPr/>
          </p:nvSpPr>
          <p:spPr>
            <a:xfrm flipH="1">
              <a:off x="2027332" y="3283753"/>
              <a:ext cx="45719" cy="123814"/>
            </a:xfrm>
            <a:custGeom>
              <a:avLst/>
              <a:gdLst>
                <a:gd name="connsiteX0" fmla="*/ 14198 w 43823"/>
                <a:gd name="connsiteY0" fmla="*/ 126207 h 131761"/>
                <a:gd name="connsiteX1" fmla="*/ 11817 w 43823"/>
                <a:gd name="connsiteY1" fmla="*/ 111919 h 131761"/>
                <a:gd name="connsiteX2" fmla="*/ 4673 w 43823"/>
                <a:gd name="connsiteY2" fmla="*/ 109538 h 131761"/>
                <a:gd name="connsiteX3" fmla="*/ 2292 w 43823"/>
                <a:gd name="connsiteY3" fmla="*/ 102394 h 131761"/>
                <a:gd name="connsiteX4" fmla="*/ 9436 w 43823"/>
                <a:gd name="connsiteY4" fmla="*/ 66675 h 131761"/>
                <a:gd name="connsiteX5" fmla="*/ 16579 w 43823"/>
                <a:gd name="connsiteY5" fmla="*/ 64294 h 131761"/>
                <a:gd name="connsiteX6" fmla="*/ 26104 w 43823"/>
                <a:gd name="connsiteY6" fmla="*/ 50007 h 131761"/>
                <a:gd name="connsiteX7" fmla="*/ 30867 w 43823"/>
                <a:gd name="connsiteY7" fmla="*/ 35719 h 131761"/>
                <a:gd name="connsiteX8" fmla="*/ 28486 w 43823"/>
                <a:gd name="connsiteY8" fmla="*/ 7144 h 131761"/>
                <a:gd name="connsiteX9" fmla="*/ 23723 w 43823"/>
                <a:gd name="connsiteY9" fmla="*/ 0 h 131761"/>
                <a:gd name="connsiteX10" fmla="*/ 26104 w 43823"/>
                <a:gd name="connsiteY10" fmla="*/ 7144 h 131761"/>
                <a:gd name="connsiteX11" fmla="*/ 30867 w 43823"/>
                <a:gd name="connsiteY11" fmla="*/ 14288 h 131761"/>
                <a:gd name="connsiteX12" fmla="*/ 35629 w 43823"/>
                <a:gd name="connsiteY12" fmla="*/ 38100 h 131761"/>
                <a:gd name="connsiteX13" fmla="*/ 40392 w 43823"/>
                <a:gd name="connsiteY13" fmla="*/ 52388 h 131761"/>
                <a:gd name="connsiteX14" fmla="*/ 42773 w 43823"/>
                <a:gd name="connsiteY14" fmla="*/ 59532 h 131761"/>
                <a:gd name="connsiteX15" fmla="*/ 40392 w 43823"/>
                <a:gd name="connsiteY15" fmla="*/ 88107 h 131761"/>
                <a:gd name="connsiteX16" fmla="*/ 30867 w 43823"/>
                <a:gd name="connsiteY16" fmla="*/ 90488 h 131761"/>
                <a:gd name="connsiteX17" fmla="*/ 28486 w 43823"/>
                <a:gd name="connsiteY17" fmla="*/ 97632 h 131761"/>
                <a:gd name="connsiteX18" fmla="*/ 14198 w 43823"/>
                <a:gd name="connsiteY18" fmla="*/ 126207 h 13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823" h="131761">
                  <a:moveTo>
                    <a:pt x="14198" y="126207"/>
                  </a:moveTo>
                  <a:cubicBezTo>
                    <a:pt x="11420" y="128588"/>
                    <a:pt x="14213" y="116111"/>
                    <a:pt x="11817" y="111919"/>
                  </a:cubicBezTo>
                  <a:cubicBezTo>
                    <a:pt x="10572" y="109740"/>
                    <a:pt x="6448" y="111313"/>
                    <a:pt x="4673" y="109538"/>
                  </a:cubicBezTo>
                  <a:cubicBezTo>
                    <a:pt x="2898" y="107763"/>
                    <a:pt x="3086" y="104775"/>
                    <a:pt x="2292" y="102394"/>
                  </a:cubicBezTo>
                  <a:cubicBezTo>
                    <a:pt x="2810" y="96172"/>
                    <a:pt x="0" y="74224"/>
                    <a:pt x="9436" y="66675"/>
                  </a:cubicBezTo>
                  <a:cubicBezTo>
                    <a:pt x="11396" y="65107"/>
                    <a:pt x="14198" y="65088"/>
                    <a:pt x="16579" y="64294"/>
                  </a:cubicBezTo>
                  <a:cubicBezTo>
                    <a:pt x="19754" y="59532"/>
                    <a:pt x="24294" y="55437"/>
                    <a:pt x="26104" y="50007"/>
                  </a:cubicBezTo>
                  <a:lnTo>
                    <a:pt x="30867" y="35719"/>
                  </a:lnTo>
                  <a:cubicBezTo>
                    <a:pt x="30073" y="26194"/>
                    <a:pt x="30361" y="16516"/>
                    <a:pt x="28486" y="7144"/>
                  </a:cubicBezTo>
                  <a:cubicBezTo>
                    <a:pt x="27925" y="4338"/>
                    <a:pt x="26585" y="0"/>
                    <a:pt x="23723" y="0"/>
                  </a:cubicBezTo>
                  <a:cubicBezTo>
                    <a:pt x="21213" y="0"/>
                    <a:pt x="24981" y="4899"/>
                    <a:pt x="26104" y="7144"/>
                  </a:cubicBezTo>
                  <a:cubicBezTo>
                    <a:pt x="27384" y="9704"/>
                    <a:pt x="29279" y="11907"/>
                    <a:pt x="30867" y="14288"/>
                  </a:cubicBezTo>
                  <a:cubicBezTo>
                    <a:pt x="37472" y="34104"/>
                    <a:pt x="27417" y="2518"/>
                    <a:pt x="35629" y="38100"/>
                  </a:cubicBezTo>
                  <a:cubicBezTo>
                    <a:pt x="36758" y="42992"/>
                    <a:pt x="38804" y="47625"/>
                    <a:pt x="40392" y="52388"/>
                  </a:cubicBezTo>
                  <a:lnTo>
                    <a:pt x="42773" y="59532"/>
                  </a:lnTo>
                  <a:cubicBezTo>
                    <a:pt x="41979" y="69057"/>
                    <a:pt x="43823" y="79186"/>
                    <a:pt x="40392" y="88107"/>
                  </a:cubicBezTo>
                  <a:cubicBezTo>
                    <a:pt x="39217" y="91162"/>
                    <a:pt x="33423" y="88444"/>
                    <a:pt x="30867" y="90488"/>
                  </a:cubicBezTo>
                  <a:cubicBezTo>
                    <a:pt x="28907" y="92056"/>
                    <a:pt x="29280" y="95251"/>
                    <a:pt x="28486" y="97632"/>
                  </a:cubicBezTo>
                  <a:cubicBezTo>
                    <a:pt x="26047" y="131761"/>
                    <a:pt x="16976" y="123826"/>
                    <a:pt x="14198" y="126207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150 Forma libre"/>
            <p:cNvSpPr/>
            <p:nvPr/>
          </p:nvSpPr>
          <p:spPr>
            <a:xfrm flipH="1">
              <a:off x="2086873" y="3280218"/>
              <a:ext cx="45719" cy="123814"/>
            </a:xfrm>
            <a:custGeom>
              <a:avLst/>
              <a:gdLst>
                <a:gd name="connsiteX0" fmla="*/ 14198 w 43823"/>
                <a:gd name="connsiteY0" fmla="*/ 126207 h 131761"/>
                <a:gd name="connsiteX1" fmla="*/ 11817 w 43823"/>
                <a:gd name="connsiteY1" fmla="*/ 111919 h 131761"/>
                <a:gd name="connsiteX2" fmla="*/ 4673 w 43823"/>
                <a:gd name="connsiteY2" fmla="*/ 109538 h 131761"/>
                <a:gd name="connsiteX3" fmla="*/ 2292 w 43823"/>
                <a:gd name="connsiteY3" fmla="*/ 102394 h 131761"/>
                <a:gd name="connsiteX4" fmla="*/ 9436 w 43823"/>
                <a:gd name="connsiteY4" fmla="*/ 66675 h 131761"/>
                <a:gd name="connsiteX5" fmla="*/ 16579 w 43823"/>
                <a:gd name="connsiteY5" fmla="*/ 64294 h 131761"/>
                <a:gd name="connsiteX6" fmla="*/ 26104 w 43823"/>
                <a:gd name="connsiteY6" fmla="*/ 50007 h 131761"/>
                <a:gd name="connsiteX7" fmla="*/ 30867 w 43823"/>
                <a:gd name="connsiteY7" fmla="*/ 35719 h 131761"/>
                <a:gd name="connsiteX8" fmla="*/ 28486 w 43823"/>
                <a:gd name="connsiteY8" fmla="*/ 7144 h 131761"/>
                <a:gd name="connsiteX9" fmla="*/ 23723 w 43823"/>
                <a:gd name="connsiteY9" fmla="*/ 0 h 131761"/>
                <a:gd name="connsiteX10" fmla="*/ 26104 w 43823"/>
                <a:gd name="connsiteY10" fmla="*/ 7144 h 131761"/>
                <a:gd name="connsiteX11" fmla="*/ 30867 w 43823"/>
                <a:gd name="connsiteY11" fmla="*/ 14288 h 131761"/>
                <a:gd name="connsiteX12" fmla="*/ 35629 w 43823"/>
                <a:gd name="connsiteY12" fmla="*/ 38100 h 131761"/>
                <a:gd name="connsiteX13" fmla="*/ 40392 w 43823"/>
                <a:gd name="connsiteY13" fmla="*/ 52388 h 131761"/>
                <a:gd name="connsiteX14" fmla="*/ 42773 w 43823"/>
                <a:gd name="connsiteY14" fmla="*/ 59532 h 131761"/>
                <a:gd name="connsiteX15" fmla="*/ 40392 w 43823"/>
                <a:gd name="connsiteY15" fmla="*/ 88107 h 131761"/>
                <a:gd name="connsiteX16" fmla="*/ 30867 w 43823"/>
                <a:gd name="connsiteY16" fmla="*/ 90488 h 131761"/>
                <a:gd name="connsiteX17" fmla="*/ 28486 w 43823"/>
                <a:gd name="connsiteY17" fmla="*/ 97632 h 131761"/>
                <a:gd name="connsiteX18" fmla="*/ 14198 w 43823"/>
                <a:gd name="connsiteY18" fmla="*/ 126207 h 13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823" h="131761">
                  <a:moveTo>
                    <a:pt x="14198" y="126207"/>
                  </a:moveTo>
                  <a:cubicBezTo>
                    <a:pt x="11420" y="128588"/>
                    <a:pt x="14213" y="116111"/>
                    <a:pt x="11817" y="111919"/>
                  </a:cubicBezTo>
                  <a:cubicBezTo>
                    <a:pt x="10572" y="109740"/>
                    <a:pt x="6448" y="111313"/>
                    <a:pt x="4673" y="109538"/>
                  </a:cubicBezTo>
                  <a:cubicBezTo>
                    <a:pt x="2898" y="107763"/>
                    <a:pt x="3086" y="104775"/>
                    <a:pt x="2292" y="102394"/>
                  </a:cubicBezTo>
                  <a:cubicBezTo>
                    <a:pt x="2810" y="96172"/>
                    <a:pt x="0" y="74224"/>
                    <a:pt x="9436" y="66675"/>
                  </a:cubicBezTo>
                  <a:cubicBezTo>
                    <a:pt x="11396" y="65107"/>
                    <a:pt x="14198" y="65088"/>
                    <a:pt x="16579" y="64294"/>
                  </a:cubicBezTo>
                  <a:cubicBezTo>
                    <a:pt x="19754" y="59532"/>
                    <a:pt x="24294" y="55437"/>
                    <a:pt x="26104" y="50007"/>
                  </a:cubicBezTo>
                  <a:lnTo>
                    <a:pt x="30867" y="35719"/>
                  </a:lnTo>
                  <a:cubicBezTo>
                    <a:pt x="30073" y="26194"/>
                    <a:pt x="30361" y="16516"/>
                    <a:pt x="28486" y="7144"/>
                  </a:cubicBezTo>
                  <a:cubicBezTo>
                    <a:pt x="27925" y="4338"/>
                    <a:pt x="26585" y="0"/>
                    <a:pt x="23723" y="0"/>
                  </a:cubicBezTo>
                  <a:cubicBezTo>
                    <a:pt x="21213" y="0"/>
                    <a:pt x="24981" y="4899"/>
                    <a:pt x="26104" y="7144"/>
                  </a:cubicBezTo>
                  <a:cubicBezTo>
                    <a:pt x="27384" y="9704"/>
                    <a:pt x="29279" y="11907"/>
                    <a:pt x="30867" y="14288"/>
                  </a:cubicBezTo>
                  <a:cubicBezTo>
                    <a:pt x="37472" y="34104"/>
                    <a:pt x="27417" y="2518"/>
                    <a:pt x="35629" y="38100"/>
                  </a:cubicBezTo>
                  <a:cubicBezTo>
                    <a:pt x="36758" y="42992"/>
                    <a:pt x="38804" y="47625"/>
                    <a:pt x="40392" y="52388"/>
                  </a:cubicBezTo>
                  <a:lnTo>
                    <a:pt x="42773" y="59532"/>
                  </a:lnTo>
                  <a:cubicBezTo>
                    <a:pt x="41979" y="69057"/>
                    <a:pt x="43823" y="79186"/>
                    <a:pt x="40392" y="88107"/>
                  </a:cubicBezTo>
                  <a:cubicBezTo>
                    <a:pt x="39217" y="91162"/>
                    <a:pt x="33423" y="88444"/>
                    <a:pt x="30867" y="90488"/>
                  </a:cubicBezTo>
                  <a:cubicBezTo>
                    <a:pt x="28907" y="92056"/>
                    <a:pt x="29280" y="95251"/>
                    <a:pt x="28486" y="97632"/>
                  </a:cubicBezTo>
                  <a:cubicBezTo>
                    <a:pt x="26047" y="131761"/>
                    <a:pt x="16976" y="123826"/>
                    <a:pt x="14198" y="126207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152 Forma libre"/>
            <p:cNvSpPr/>
            <p:nvPr/>
          </p:nvSpPr>
          <p:spPr>
            <a:xfrm flipH="1">
              <a:off x="2146398" y="3282599"/>
              <a:ext cx="45719" cy="123814"/>
            </a:xfrm>
            <a:custGeom>
              <a:avLst/>
              <a:gdLst>
                <a:gd name="connsiteX0" fmla="*/ 14198 w 43823"/>
                <a:gd name="connsiteY0" fmla="*/ 126207 h 131761"/>
                <a:gd name="connsiteX1" fmla="*/ 11817 w 43823"/>
                <a:gd name="connsiteY1" fmla="*/ 111919 h 131761"/>
                <a:gd name="connsiteX2" fmla="*/ 4673 w 43823"/>
                <a:gd name="connsiteY2" fmla="*/ 109538 h 131761"/>
                <a:gd name="connsiteX3" fmla="*/ 2292 w 43823"/>
                <a:gd name="connsiteY3" fmla="*/ 102394 h 131761"/>
                <a:gd name="connsiteX4" fmla="*/ 9436 w 43823"/>
                <a:gd name="connsiteY4" fmla="*/ 66675 h 131761"/>
                <a:gd name="connsiteX5" fmla="*/ 16579 w 43823"/>
                <a:gd name="connsiteY5" fmla="*/ 64294 h 131761"/>
                <a:gd name="connsiteX6" fmla="*/ 26104 w 43823"/>
                <a:gd name="connsiteY6" fmla="*/ 50007 h 131761"/>
                <a:gd name="connsiteX7" fmla="*/ 30867 w 43823"/>
                <a:gd name="connsiteY7" fmla="*/ 35719 h 131761"/>
                <a:gd name="connsiteX8" fmla="*/ 28486 w 43823"/>
                <a:gd name="connsiteY8" fmla="*/ 7144 h 131761"/>
                <a:gd name="connsiteX9" fmla="*/ 23723 w 43823"/>
                <a:gd name="connsiteY9" fmla="*/ 0 h 131761"/>
                <a:gd name="connsiteX10" fmla="*/ 26104 w 43823"/>
                <a:gd name="connsiteY10" fmla="*/ 7144 h 131761"/>
                <a:gd name="connsiteX11" fmla="*/ 30867 w 43823"/>
                <a:gd name="connsiteY11" fmla="*/ 14288 h 131761"/>
                <a:gd name="connsiteX12" fmla="*/ 35629 w 43823"/>
                <a:gd name="connsiteY12" fmla="*/ 38100 h 131761"/>
                <a:gd name="connsiteX13" fmla="*/ 40392 w 43823"/>
                <a:gd name="connsiteY13" fmla="*/ 52388 h 131761"/>
                <a:gd name="connsiteX14" fmla="*/ 42773 w 43823"/>
                <a:gd name="connsiteY14" fmla="*/ 59532 h 131761"/>
                <a:gd name="connsiteX15" fmla="*/ 40392 w 43823"/>
                <a:gd name="connsiteY15" fmla="*/ 88107 h 131761"/>
                <a:gd name="connsiteX16" fmla="*/ 30867 w 43823"/>
                <a:gd name="connsiteY16" fmla="*/ 90488 h 131761"/>
                <a:gd name="connsiteX17" fmla="*/ 28486 w 43823"/>
                <a:gd name="connsiteY17" fmla="*/ 97632 h 131761"/>
                <a:gd name="connsiteX18" fmla="*/ 14198 w 43823"/>
                <a:gd name="connsiteY18" fmla="*/ 126207 h 13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823" h="131761">
                  <a:moveTo>
                    <a:pt x="14198" y="126207"/>
                  </a:moveTo>
                  <a:cubicBezTo>
                    <a:pt x="11420" y="128588"/>
                    <a:pt x="14213" y="116111"/>
                    <a:pt x="11817" y="111919"/>
                  </a:cubicBezTo>
                  <a:cubicBezTo>
                    <a:pt x="10572" y="109740"/>
                    <a:pt x="6448" y="111313"/>
                    <a:pt x="4673" y="109538"/>
                  </a:cubicBezTo>
                  <a:cubicBezTo>
                    <a:pt x="2898" y="107763"/>
                    <a:pt x="3086" y="104775"/>
                    <a:pt x="2292" y="102394"/>
                  </a:cubicBezTo>
                  <a:cubicBezTo>
                    <a:pt x="2810" y="96172"/>
                    <a:pt x="0" y="74224"/>
                    <a:pt x="9436" y="66675"/>
                  </a:cubicBezTo>
                  <a:cubicBezTo>
                    <a:pt x="11396" y="65107"/>
                    <a:pt x="14198" y="65088"/>
                    <a:pt x="16579" y="64294"/>
                  </a:cubicBezTo>
                  <a:cubicBezTo>
                    <a:pt x="19754" y="59532"/>
                    <a:pt x="24294" y="55437"/>
                    <a:pt x="26104" y="50007"/>
                  </a:cubicBezTo>
                  <a:lnTo>
                    <a:pt x="30867" y="35719"/>
                  </a:lnTo>
                  <a:cubicBezTo>
                    <a:pt x="30073" y="26194"/>
                    <a:pt x="30361" y="16516"/>
                    <a:pt x="28486" y="7144"/>
                  </a:cubicBezTo>
                  <a:cubicBezTo>
                    <a:pt x="27925" y="4338"/>
                    <a:pt x="26585" y="0"/>
                    <a:pt x="23723" y="0"/>
                  </a:cubicBezTo>
                  <a:cubicBezTo>
                    <a:pt x="21213" y="0"/>
                    <a:pt x="24981" y="4899"/>
                    <a:pt x="26104" y="7144"/>
                  </a:cubicBezTo>
                  <a:cubicBezTo>
                    <a:pt x="27384" y="9704"/>
                    <a:pt x="29279" y="11907"/>
                    <a:pt x="30867" y="14288"/>
                  </a:cubicBezTo>
                  <a:cubicBezTo>
                    <a:pt x="37472" y="34104"/>
                    <a:pt x="27417" y="2518"/>
                    <a:pt x="35629" y="38100"/>
                  </a:cubicBezTo>
                  <a:cubicBezTo>
                    <a:pt x="36758" y="42992"/>
                    <a:pt x="38804" y="47625"/>
                    <a:pt x="40392" y="52388"/>
                  </a:cubicBezTo>
                  <a:lnTo>
                    <a:pt x="42773" y="59532"/>
                  </a:lnTo>
                  <a:cubicBezTo>
                    <a:pt x="41979" y="69057"/>
                    <a:pt x="43823" y="79186"/>
                    <a:pt x="40392" y="88107"/>
                  </a:cubicBezTo>
                  <a:cubicBezTo>
                    <a:pt x="39217" y="91162"/>
                    <a:pt x="33423" y="88444"/>
                    <a:pt x="30867" y="90488"/>
                  </a:cubicBezTo>
                  <a:cubicBezTo>
                    <a:pt x="28907" y="92056"/>
                    <a:pt x="29280" y="95251"/>
                    <a:pt x="28486" y="97632"/>
                  </a:cubicBezTo>
                  <a:cubicBezTo>
                    <a:pt x="26047" y="131761"/>
                    <a:pt x="16976" y="123826"/>
                    <a:pt x="14198" y="126207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153 Forma libre"/>
            <p:cNvSpPr/>
            <p:nvPr/>
          </p:nvSpPr>
          <p:spPr>
            <a:xfrm flipH="1">
              <a:off x="2216587" y="3277837"/>
              <a:ext cx="45719" cy="123814"/>
            </a:xfrm>
            <a:custGeom>
              <a:avLst/>
              <a:gdLst>
                <a:gd name="connsiteX0" fmla="*/ 14198 w 43823"/>
                <a:gd name="connsiteY0" fmla="*/ 126207 h 131761"/>
                <a:gd name="connsiteX1" fmla="*/ 11817 w 43823"/>
                <a:gd name="connsiteY1" fmla="*/ 111919 h 131761"/>
                <a:gd name="connsiteX2" fmla="*/ 4673 w 43823"/>
                <a:gd name="connsiteY2" fmla="*/ 109538 h 131761"/>
                <a:gd name="connsiteX3" fmla="*/ 2292 w 43823"/>
                <a:gd name="connsiteY3" fmla="*/ 102394 h 131761"/>
                <a:gd name="connsiteX4" fmla="*/ 9436 w 43823"/>
                <a:gd name="connsiteY4" fmla="*/ 66675 h 131761"/>
                <a:gd name="connsiteX5" fmla="*/ 16579 w 43823"/>
                <a:gd name="connsiteY5" fmla="*/ 64294 h 131761"/>
                <a:gd name="connsiteX6" fmla="*/ 26104 w 43823"/>
                <a:gd name="connsiteY6" fmla="*/ 50007 h 131761"/>
                <a:gd name="connsiteX7" fmla="*/ 30867 w 43823"/>
                <a:gd name="connsiteY7" fmla="*/ 35719 h 131761"/>
                <a:gd name="connsiteX8" fmla="*/ 28486 w 43823"/>
                <a:gd name="connsiteY8" fmla="*/ 7144 h 131761"/>
                <a:gd name="connsiteX9" fmla="*/ 23723 w 43823"/>
                <a:gd name="connsiteY9" fmla="*/ 0 h 131761"/>
                <a:gd name="connsiteX10" fmla="*/ 26104 w 43823"/>
                <a:gd name="connsiteY10" fmla="*/ 7144 h 131761"/>
                <a:gd name="connsiteX11" fmla="*/ 30867 w 43823"/>
                <a:gd name="connsiteY11" fmla="*/ 14288 h 131761"/>
                <a:gd name="connsiteX12" fmla="*/ 35629 w 43823"/>
                <a:gd name="connsiteY12" fmla="*/ 38100 h 131761"/>
                <a:gd name="connsiteX13" fmla="*/ 40392 w 43823"/>
                <a:gd name="connsiteY13" fmla="*/ 52388 h 131761"/>
                <a:gd name="connsiteX14" fmla="*/ 42773 w 43823"/>
                <a:gd name="connsiteY14" fmla="*/ 59532 h 131761"/>
                <a:gd name="connsiteX15" fmla="*/ 40392 w 43823"/>
                <a:gd name="connsiteY15" fmla="*/ 88107 h 131761"/>
                <a:gd name="connsiteX16" fmla="*/ 30867 w 43823"/>
                <a:gd name="connsiteY16" fmla="*/ 90488 h 131761"/>
                <a:gd name="connsiteX17" fmla="*/ 28486 w 43823"/>
                <a:gd name="connsiteY17" fmla="*/ 97632 h 131761"/>
                <a:gd name="connsiteX18" fmla="*/ 14198 w 43823"/>
                <a:gd name="connsiteY18" fmla="*/ 126207 h 13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823" h="131761">
                  <a:moveTo>
                    <a:pt x="14198" y="126207"/>
                  </a:moveTo>
                  <a:cubicBezTo>
                    <a:pt x="11420" y="128588"/>
                    <a:pt x="14213" y="116111"/>
                    <a:pt x="11817" y="111919"/>
                  </a:cubicBezTo>
                  <a:cubicBezTo>
                    <a:pt x="10572" y="109740"/>
                    <a:pt x="6448" y="111313"/>
                    <a:pt x="4673" y="109538"/>
                  </a:cubicBezTo>
                  <a:cubicBezTo>
                    <a:pt x="2898" y="107763"/>
                    <a:pt x="3086" y="104775"/>
                    <a:pt x="2292" y="102394"/>
                  </a:cubicBezTo>
                  <a:cubicBezTo>
                    <a:pt x="2810" y="96172"/>
                    <a:pt x="0" y="74224"/>
                    <a:pt x="9436" y="66675"/>
                  </a:cubicBezTo>
                  <a:cubicBezTo>
                    <a:pt x="11396" y="65107"/>
                    <a:pt x="14198" y="65088"/>
                    <a:pt x="16579" y="64294"/>
                  </a:cubicBezTo>
                  <a:cubicBezTo>
                    <a:pt x="19754" y="59532"/>
                    <a:pt x="24294" y="55437"/>
                    <a:pt x="26104" y="50007"/>
                  </a:cubicBezTo>
                  <a:lnTo>
                    <a:pt x="30867" y="35719"/>
                  </a:lnTo>
                  <a:cubicBezTo>
                    <a:pt x="30073" y="26194"/>
                    <a:pt x="30361" y="16516"/>
                    <a:pt x="28486" y="7144"/>
                  </a:cubicBezTo>
                  <a:cubicBezTo>
                    <a:pt x="27925" y="4338"/>
                    <a:pt x="26585" y="0"/>
                    <a:pt x="23723" y="0"/>
                  </a:cubicBezTo>
                  <a:cubicBezTo>
                    <a:pt x="21213" y="0"/>
                    <a:pt x="24981" y="4899"/>
                    <a:pt x="26104" y="7144"/>
                  </a:cubicBezTo>
                  <a:cubicBezTo>
                    <a:pt x="27384" y="9704"/>
                    <a:pt x="29279" y="11907"/>
                    <a:pt x="30867" y="14288"/>
                  </a:cubicBezTo>
                  <a:cubicBezTo>
                    <a:pt x="37472" y="34104"/>
                    <a:pt x="27417" y="2518"/>
                    <a:pt x="35629" y="38100"/>
                  </a:cubicBezTo>
                  <a:cubicBezTo>
                    <a:pt x="36758" y="42992"/>
                    <a:pt x="38804" y="47625"/>
                    <a:pt x="40392" y="52388"/>
                  </a:cubicBezTo>
                  <a:lnTo>
                    <a:pt x="42773" y="59532"/>
                  </a:lnTo>
                  <a:cubicBezTo>
                    <a:pt x="41979" y="69057"/>
                    <a:pt x="43823" y="79186"/>
                    <a:pt x="40392" y="88107"/>
                  </a:cubicBezTo>
                  <a:cubicBezTo>
                    <a:pt x="39217" y="91162"/>
                    <a:pt x="33423" y="88444"/>
                    <a:pt x="30867" y="90488"/>
                  </a:cubicBezTo>
                  <a:cubicBezTo>
                    <a:pt x="28907" y="92056"/>
                    <a:pt x="29280" y="95251"/>
                    <a:pt x="28486" y="97632"/>
                  </a:cubicBezTo>
                  <a:cubicBezTo>
                    <a:pt x="26047" y="131761"/>
                    <a:pt x="16976" y="123826"/>
                    <a:pt x="14198" y="126207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5" name="164 Grupo"/>
          <p:cNvGrpSpPr/>
          <p:nvPr/>
        </p:nvGrpSpPr>
        <p:grpSpPr>
          <a:xfrm>
            <a:off x="1907704" y="2636912"/>
            <a:ext cx="648072" cy="1008112"/>
            <a:chOff x="1907704" y="2708920"/>
            <a:chExt cx="432048" cy="701028"/>
          </a:xfrm>
        </p:grpSpPr>
        <p:sp>
          <p:nvSpPr>
            <p:cNvPr id="140" name="139 Rectángulo"/>
            <p:cNvSpPr/>
            <p:nvPr/>
          </p:nvSpPr>
          <p:spPr>
            <a:xfrm>
              <a:off x="1914052" y="3265932"/>
              <a:ext cx="425700" cy="1440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4" name="163 Grupo"/>
            <p:cNvGrpSpPr/>
            <p:nvPr/>
          </p:nvGrpSpPr>
          <p:grpSpPr>
            <a:xfrm>
              <a:off x="1907704" y="2708920"/>
              <a:ext cx="432048" cy="557012"/>
              <a:chOff x="1907704" y="2708920"/>
              <a:chExt cx="432048" cy="557012"/>
            </a:xfrm>
          </p:grpSpPr>
          <p:sp>
            <p:nvSpPr>
              <p:cNvPr id="135" name="134 Rectángulo"/>
              <p:cNvSpPr/>
              <p:nvPr/>
            </p:nvSpPr>
            <p:spPr>
              <a:xfrm>
                <a:off x="1910085" y="2708920"/>
                <a:ext cx="72008" cy="3409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128 Elipse"/>
              <p:cNvSpPr/>
              <p:nvPr/>
            </p:nvSpPr>
            <p:spPr>
              <a:xfrm>
                <a:off x="1907704" y="2833884"/>
                <a:ext cx="432048" cy="4320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154 Forma libre"/>
              <p:cNvSpPr/>
              <p:nvPr/>
            </p:nvSpPr>
            <p:spPr>
              <a:xfrm>
                <a:off x="1916137" y="3005805"/>
                <a:ext cx="416719" cy="34529"/>
              </a:xfrm>
              <a:custGeom>
                <a:avLst/>
                <a:gdLst>
                  <a:gd name="connsiteX0" fmla="*/ 0 w 416719"/>
                  <a:gd name="connsiteY0" fmla="*/ 33338 h 34529"/>
                  <a:gd name="connsiteX1" fmla="*/ 73819 w 416719"/>
                  <a:gd name="connsiteY1" fmla="*/ 0 h 34529"/>
                  <a:gd name="connsiteX2" fmla="*/ 180975 w 416719"/>
                  <a:gd name="connsiteY2" fmla="*/ 33338 h 34529"/>
                  <a:gd name="connsiteX3" fmla="*/ 321469 w 416719"/>
                  <a:gd name="connsiteY3" fmla="*/ 7144 h 34529"/>
                  <a:gd name="connsiteX4" fmla="*/ 416719 w 416719"/>
                  <a:gd name="connsiteY4" fmla="*/ 26194 h 34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6719" h="34529">
                    <a:moveTo>
                      <a:pt x="0" y="33338"/>
                    </a:moveTo>
                    <a:cubicBezTo>
                      <a:pt x="21828" y="16669"/>
                      <a:pt x="43657" y="0"/>
                      <a:pt x="73819" y="0"/>
                    </a:cubicBezTo>
                    <a:cubicBezTo>
                      <a:pt x="103981" y="0"/>
                      <a:pt x="139700" y="32147"/>
                      <a:pt x="180975" y="33338"/>
                    </a:cubicBezTo>
                    <a:cubicBezTo>
                      <a:pt x="222250" y="34529"/>
                      <a:pt x="282178" y="8335"/>
                      <a:pt x="321469" y="7144"/>
                    </a:cubicBezTo>
                    <a:cubicBezTo>
                      <a:pt x="360760" y="5953"/>
                      <a:pt x="388739" y="16073"/>
                      <a:pt x="416719" y="26194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8" name="157 Cilindro"/>
          <p:cNvSpPr/>
          <p:nvPr/>
        </p:nvSpPr>
        <p:spPr>
          <a:xfrm>
            <a:off x="827584" y="2420888"/>
            <a:ext cx="720080" cy="792088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" name="159 Conector angular"/>
          <p:cNvCxnSpPr>
            <a:stCxn id="156" idx="4"/>
            <a:endCxn id="140" idx="1"/>
          </p:cNvCxnSpPr>
          <p:nvPr/>
        </p:nvCxnSpPr>
        <p:spPr>
          <a:xfrm>
            <a:off x="1547664" y="2924944"/>
            <a:ext cx="369562" cy="616529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169 Intercalar"/>
          <p:cNvSpPr/>
          <p:nvPr/>
        </p:nvSpPr>
        <p:spPr>
          <a:xfrm rot="5400000">
            <a:off x="1696731" y="3248980"/>
            <a:ext cx="72008" cy="144016"/>
          </a:xfrm>
          <a:prstGeom prst="flowChartCollat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6" name="175 Grupo"/>
          <p:cNvGrpSpPr/>
          <p:nvPr/>
        </p:nvGrpSpPr>
        <p:grpSpPr>
          <a:xfrm>
            <a:off x="2411760" y="2564904"/>
            <a:ext cx="432048" cy="432049"/>
            <a:chOff x="2057102" y="2355573"/>
            <a:chExt cx="866143" cy="783780"/>
          </a:xfrm>
        </p:grpSpPr>
        <p:sp>
          <p:nvSpPr>
            <p:cNvPr id="173" name="172 Rectángulo redondeado"/>
            <p:cNvSpPr/>
            <p:nvPr/>
          </p:nvSpPr>
          <p:spPr>
            <a:xfrm>
              <a:off x="2057102" y="2355573"/>
              <a:ext cx="866143" cy="522520"/>
            </a:xfrm>
            <a:prstGeom prst="roundRect">
              <a:avLst/>
            </a:prstGeom>
            <a:noFill/>
            <a:ln>
              <a:solidFill>
                <a:srgbClr val="B6DC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74" name="173 Arco de bloque"/>
            <p:cNvSpPr/>
            <p:nvPr/>
          </p:nvSpPr>
          <p:spPr>
            <a:xfrm>
              <a:off x="2123728" y="2420888"/>
              <a:ext cx="732890" cy="718465"/>
            </a:xfrm>
            <a:prstGeom prst="blockArc">
              <a:avLst>
                <a:gd name="adj1" fmla="val 10800000"/>
                <a:gd name="adj2" fmla="val 226321"/>
                <a:gd name="adj3" fmla="val 9003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75" name="174 Franja diagonal"/>
            <p:cNvSpPr/>
            <p:nvPr/>
          </p:nvSpPr>
          <p:spPr>
            <a:xfrm>
              <a:off x="2478895" y="2481882"/>
              <a:ext cx="399758" cy="261260"/>
            </a:xfrm>
            <a:prstGeom prst="diagStripe">
              <a:avLst>
                <a:gd name="adj" fmla="val 73148"/>
              </a:avLst>
            </a:prstGeom>
            <a:ln>
              <a:solidFill>
                <a:srgbClr val="A7A8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178" name="177 Triángulo isósceles"/>
          <p:cNvSpPr/>
          <p:nvPr/>
        </p:nvSpPr>
        <p:spPr>
          <a:xfrm rot="18559693">
            <a:off x="968122" y="2237239"/>
            <a:ext cx="304708" cy="609448"/>
          </a:xfrm>
          <a:prstGeom prst="triangl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1" name="180 Rectángulo"/>
          <p:cNvSpPr/>
          <p:nvPr/>
        </p:nvSpPr>
        <p:spPr>
          <a:xfrm>
            <a:off x="1043608" y="4221088"/>
            <a:ext cx="648072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181 Rectángulo"/>
          <p:cNvSpPr/>
          <p:nvPr/>
        </p:nvSpPr>
        <p:spPr>
          <a:xfrm>
            <a:off x="1691680" y="4077072"/>
            <a:ext cx="216024" cy="432048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182 Rectángulo redondeado"/>
          <p:cNvSpPr/>
          <p:nvPr/>
        </p:nvSpPr>
        <p:spPr>
          <a:xfrm>
            <a:off x="1043608" y="4541939"/>
            <a:ext cx="864096" cy="144016"/>
          </a:xfrm>
          <a:prstGeom prst="roundRect">
            <a:avLst/>
          </a:prstGeom>
          <a:solidFill>
            <a:srgbClr val="DEF1F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183 Conector angular"/>
          <p:cNvCxnSpPr>
            <a:stCxn id="156" idx="2"/>
            <a:endCxn id="183" idx="1"/>
          </p:cNvCxnSpPr>
          <p:nvPr/>
        </p:nvCxnSpPr>
        <p:spPr>
          <a:xfrm rot="10800000" flipH="1" flipV="1">
            <a:off x="827584" y="2924943"/>
            <a:ext cx="216024" cy="1689003"/>
          </a:xfrm>
          <a:prstGeom prst="bentConnector3">
            <a:avLst>
              <a:gd name="adj1" fmla="val -45352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187 Intercalar"/>
          <p:cNvSpPr/>
          <p:nvPr/>
        </p:nvSpPr>
        <p:spPr>
          <a:xfrm rot="5400000">
            <a:off x="693381" y="4088688"/>
            <a:ext cx="72008" cy="144016"/>
          </a:xfrm>
          <a:prstGeom prst="flowChartCollat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90" name="189 Grupo"/>
          <p:cNvGrpSpPr/>
          <p:nvPr/>
        </p:nvGrpSpPr>
        <p:grpSpPr>
          <a:xfrm>
            <a:off x="1979712" y="3933056"/>
            <a:ext cx="432048" cy="432049"/>
            <a:chOff x="2057102" y="2355573"/>
            <a:chExt cx="866143" cy="783780"/>
          </a:xfrm>
        </p:grpSpPr>
        <p:sp>
          <p:nvSpPr>
            <p:cNvPr id="191" name="190 Rectángulo redondeado"/>
            <p:cNvSpPr/>
            <p:nvPr/>
          </p:nvSpPr>
          <p:spPr>
            <a:xfrm>
              <a:off x="2057102" y="2355573"/>
              <a:ext cx="866143" cy="522520"/>
            </a:xfrm>
            <a:prstGeom prst="roundRect">
              <a:avLst/>
            </a:prstGeom>
            <a:noFill/>
            <a:ln>
              <a:solidFill>
                <a:srgbClr val="B6DC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2" name="191 Arco de bloque"/>
            <p:cNvSpPr/>
            <p:nvPr/>
          </p:nvSpPr>
          <p:spPr>
            <a:xfrm>
              <a:off x="2123728" y="2420888"/>
              <a:ext cx="732890" cy="718465"/>
            </a:xfrm>
            <a:prstGeom prst="blockArc">
              <a:avLst>
                <a:gd name="adj1" fmla="val 10800000"/>
                <a:gd name="adj2" fmla="val 226321"/>
                <a:gd name="adj3" fmla="val 9003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93" name="192 Franja diagonal"/>
            <p:cNvSpPr/>
            <p:nvPr/>
          </p:nvSpPr>
          <p:spPr>
            <a:xfrm>
              <a:off x="2478895" y="2481882"/>
              <a:ext cx="399758" cy="261260"/>
            </a:xfrm>
            <a:prstGeom prst="diagStripe">
              <a:avLst>
                <a:gd name="adj" fmla="val 73148"/>
              </a:avLst>
            </a:prstGeom>
            <a:ln>
              <a:solidFill>
                <a:srgbClr val="A7A8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</p:grpSp>
      <p:cxnSp>
        <p:nvCxnSpPr>
          <p:cNvPr id="195" name="194 Conector angular"/>
          <p:cNvCxnSpPr>
            <a:stCxn id="173" idx="2"/>
            <a:endCxn id="49" idx="2"/>
          </p:cNvCxnSpPr>
          <p:nvPr/>
        </p:nvCxnSpPr>
        <p:spPr>
          <a:xfrm rot="16200000" flipH="1">
            <a:off x="1614734" y="3865987"/>
            <a:ext cx="2124235" cy="98134"/>
          </a:xfrm>
          <a:prstGeom prst="bentConnector2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207 Conector angular"/>
          <p:cNvCxnSpPr>
            <a:stCxn id="191" idx="3"/>
            <a:endCxn id="49" idx="2"/>
          </p:cNvCxnSpPr>
          <p:nvPr/>
        </p:nvCxnSpPr>
        <p:spPr>
          <a:xfrm>
            <a:off x="2411760" y="4077073"/>
            <a:ext cx="314158" cy="90009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126 Grupo"/>
          <p:cNvGrpSpPr/>
          <p:nvPr/>
        </p:nvGrpSpPr>
        <p:grpSpPr>
          <a:xfrm>
            <a:off x="1995488" y="4301733"/>
            <a:ext cx="370549" cy="207387"/>
            <a:chOff x="1995488" y="4373741"/>
            <a:chExt cx="370549" cy="207387"/>
          </a:xfrm>
        </p:grpSpPr>
        <p:sp>
          <p:nvSpPr>
            <p:cNvPr id="114" name="113 Forma libre"/>
            <p:cNvSpPr/>
            <p:nvPr/>
          </p:nvSpPr>
          <p:spPr>
            <a:xfrm>
              <a:off x="1995488" y="4374356"/>
              <a:ext cx="240506" cy="206772"/>
            </a:xfrm>
            <a:custGeom>
              <a:avLst/>
              <a:gdLst>
                <a:gd name="connsiteX0" fmla="*/ 0 w 240506"/>
                <a:gd name="connsiteY0" fmla="*/ 127397 h 206772"/>
                <a:gd name="connsiteX1" fmla="*/ 76200 w 240506"/>
                <a:gd name="connsiteY1" fmla="*/ 10716 h 206772"/>
                <a:gd name="connsiteX2" fmla="*/ 161925 w 240506"/>
                <a:gd name="connsiteY2" fmla="*/ 191691 h 206772"/>
                <a:gd name="connsiteX3" fmla="*/ 240506 w 240506"/>
                <a:gd name="connsiteY3" fmla="*/ 101203 h 20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506" h="206772">
                  <a:moveTo>
                    <a:pt x="0" y="127397"/>
                  </a:moveTo>
                  <a:cubicBezTo>
                    <a:pt x="24606" y="63698"/>
                    <a:pt x="49213" y="0"/>
                    <a:pt x="76200" y="10716"/>
                  </a:cubicBezTo>
                  <a:cubicBezTo>
                    <a:pt x="103187" y="21432"/>
                    <a:pt x="134541" y="176610"/>
                    <a:pt x="161925" y="191691"/>
                  </a:cubicBezTo>
                  <a:cubicBezTo>
                    <a:pt x="189309" y="206772"/>
                    <a:pt x="214907" y="153987"/>
                    <a:pt x="240506" y="101203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114 Forma libre"/>
            <p:cNvSpPr/>
            <p:nvPr/>
          </p:nvSpPr>
          <p:spPr>
            <a:xfrm>
              <a:off x="2058285" y="4374013"/>
              <a:ext cx="240506" cy="206772"/>
            </a:xfrm>
            <a:custGeom>
              <a:avLst/>
              <a:gdLst>
                <a:gd name="connsiteX0" fmla="*/ 0 w 240506"/>
                <a:gd name="connsiteY0" fmla="*/ 127397 h 206772"/>
                <a:gd name="connsiteX1" fmla="*/ 76200 w 240506"/>
                <a:gd name="connsiteY1" fmla="*/ 10716 h 206772"/>
                <a:gd name="connsiteX2" fmla="*/ 161925 w 240506"/>
                <a:gd name="connsiteY2" fmla="*/ 191691 h 206772"/>
                <a:gd name="connsiteX3" fmla="*/ 240506 w 240506"/>
                <a:gd name="connsiteY3" fmla="*/ 101203 h 20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506" h="206772">
                  <a:moveTo>
                    <a:pt x="0" y="127397"/>
                  </a:moveTo>
                  <a:cubicBezTo>
                    <a:pt x="24606" y="63698"/>
                    <a:pt x="49213" y="0"/>
                    <a:pt x="76200" y="10716"/>
                  </a:cubicBezTo>
                  <a:cubicBezTo>
                    <a:pt x="103187" y="21432"/>
                    <a:pt x="134541" y="176610"/>
                    <a:pt x="161925" y="191691"/>
                  </a:cubicBezTo>
                  <a:cubicBezTo>
                    <a:pt x="189309" y="206772"/>
                    <a:pt x="214907" y="153987"/>
                    <a:pt x="240506" y="101203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115 Forma libre"/>
            <p:cNvSpPr/>
            <p:nvPr/>
          </p:nvSpPr>
          <p:spPr>
            <a:xfrm>
              <a:off x="2125531" y="4373741"/>
              <a:ext cx="240506" cy="206772"/>
            </a:xfrm>
            <a:custGeom>
              <a:avLst/>
              <a:gdLst>
                <a:gd name="connsiteX0" fmla="*/ 0 w 240506"/>
                <a:gd name="connsiteY0" fmla="*/ 127397 h 206772"/>
                <a:gd name="connsiteX1" fmla="*/ 76200 w 240506"/>
                <a:gd name="connsiteY1" fmla="*/ 10716 h 206772"/>
                <a:gd name="connsiteX2" fmla="*/ 161925 w 240506"/>
                <a:gd name="connsiteY2" fmla="*/ 191691 h 206772"/>
                <a:gd name="connsiteX3" fmla="*/ 240506 w 240506"/>
                <a:gd name="connsiteY3" fmla="*/ 101203 h 20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506" h="206772">
                  <a:moveTo>
                    <a:pt x="0" y="127397"/>
                  </a:moveTo>
                  <a:cubicBezTo>
                    <a:pt x="24606" y="63698"/>
                    <a:pt x="49213" y="0"/>
                    <a:pt x="76200" y="10716"/>
                  </a:cubicBezTo>
                  <a:cubicBezTo>
                    <a:pt x="103187" y="21432"/>
                    <a:pt x="134541" y="176610"/>
                    <a:pt x="161925" y="191691"/>
                  </a:cubicBezTo>
                  <a:cubicBezTo>
                    <a:pt x="189309" y="206772"/>
                    <a:pt x="214907" y="153987"/>
                    <a:pt x="240506" y="101203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7" name="136 Conector angular"/>
          <p:cNvCxnSpPr>
            <a:stCxn id="158" idx="2"/>
            <a:endCxn id="49" idx="2"/>
          </p:cNvCxnSpPr>
          <p:nvPr/>
        </p:nvCxnSpPr>
        <p:spPr>
          <a:xfrm rot="10800000" flipH="1" flipV="1">
            <a:off x="827584" y="2816932"/>
            <a:ext cx="1898334" cy="2160240"/>
          </a:xfrm>
          <a:prstGeom prst="bentConnector3">
            <a:avLst>
              <a:gd name="adj1" fmla="val -12042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148 Recortar rectángulo de esquina diagonal"/>
          <p:cNvSpPr/>
          <p:nvPr/>
        </p:nvSpPr>
        <p:spPr>
          <a:xfrm>
            <a:off x="971600" y="3284984"/>
            <a:ext cx="338995" cy="361355"/>
          </a:xfrm>
          <a:prstGeom prst="snip2DiagRect">
            <a:avLst>
              <a:gd name="adj1" fmla="val 0"/>
              <a:gd name="adj2" fmla="val 16667"/>
            </a:avLst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228600" indent="-228600" algn="ctr"/>
            <a:r>
              <a:rPr lang="es-ES" sz="1400" dirty="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2"/>
                                            </p:cond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00"/>
                            </p:stCondLst>
                            <p:childTnLst>
                              <p:par>
                                <p:cTn id="5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500"/>
                            </p:stCondLst>
                            <p:childTnLst>
                              <p:par>
                                <p:cTn id="77" presetID="6" presetClass="emp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3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4000"/>
                            </p:stCondLst>
                            <p:childTnLst>
                              <p:par>
                                <p:cTn id="9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156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000"/>
                            </p:stCondLst>
                            <p:childTnLst>
                              <p:par>
                                <p:cTn id="9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0"/>
                                            </p:cond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6"/>
                                            </p:cond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3"/>
                                            </p:cond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5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5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5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mp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1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0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35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164" presetID="6" presetClass="emp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5" dur="2000" fill="hold"/>
                                        <p:tgtEl>
                                          <p:spTgt spid="156"/>
                                        </p:tgtEl>
                                      </p:cBhvr>
                                      <p:by x="1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16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7" dur="2000" fill="hold"/>
                                        <p:tgtEl>
                                          <p:spTgt spid="16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6" presetClass="emph" presetSubtype="0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2000" fill="hold"/>
                                        <p:tgtEl>
                                          <p:spTgt spid="1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7500"/>
                            </p:stCondLst>
                            <p:childTnLst>
                              <p:par>
                                <p:cTn id="1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7500"/>
                            </p:stCondLst>
                            <p:childTnLst>
                              <p:par>
                                <p:cTn id="18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4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9000"/>
                            </p:stCondLst>
                            <p:childTnLst>
                              <p:par>
                                <p:cTn id="18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9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0500"/>
                            </p:stCondLst>
                            <p:childTnLst>
                              <p:par>
                                <p:cTn id="19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35" presetClass="emph" presetSubtype="0" repeatCount="3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35" presetClass="emph" presetSubtype="0" repeatCount="3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1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33500"/>
                            </p:stCondLst>
                            <p:childTnLst>
                              <p:par>
                                <p:cTn id="22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4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35" presetClass="emph" presetSubtype="0" repeatCount="3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35" presetClass="emph" presetSubtype="0" repeatCount="3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1"/>
                                            </p:cond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3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35000"/>
                            </p:stCondLst>
                            <p:childTnLst>
                              <p:par>
                                <p:cTn id="2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6" presetClass="emp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9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8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6" grpId="1" animBg="1"/>
      <p:bldP spid="112" grpId="0" animBg="1"/>
      <p:bldP spid="112" grpId="1" animBg="1"/>
      <p:bldP spid="112" grpId="2" animBg="1"/>
      <p:bldP spid="112" grpId="3" animBg="1"/>
      <p:bldP spid="113" grpId="0"/>
      <p:bldP spid="113" grpId="1"/>
      <p:bldP spid="113" grpId="2"/>
      <p:bldP spid="113" grpId="3"/>
      <p:bldP spid="141" grpId="0" animBg="1"/>
      <p:bldP spid="141" grpId="1" animBg="1"/>
      <p:bldP spid="141" grpId="2" animBg="1"/>
      <p:bldP spid="141" grpId="3" animBg="1"/>
      <p:bldP spid="142" grpId="0" animBg="1"/>
      <p:bldP spid="142" grpId="1" animBg="1"/>
      <p:bldP spid="142" grpId="2" animBg="1"/>
      <p:bldP spid="142" grpId="3" animBg="1"/>
      <p:bldP spid="143" grpId="0"/>
      <p:bldP spid="145" grpId="0"/>
      <p:bldP spid="145" grpId="1"/>
      <p:bldP spid="148" grpId="0" animBg="1"/>
      <p:bldP spid="152" grpId="0"/>
      <p:bldP spid="150" grpId="0" animBg="1"/>
      <p:bldP spid="178" grpId="0" animBg="1"/>
      <p:bldP spid="178" grpId="1" animBg="1"/>
      <p:bldP spid="149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4600</TotalTime>
  <Words>244</Words>
  <Application>Microsoft Office PowerPoint</Application>
  <PresentationFormat>Presentación en pantalla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Diseño predeterminado</vt:lpstr>
      <vt:lpstr>Diapositiva 1</vt:lpstr>
      <vt:lpstr>Diapositiva 2</vt:lpstr>
      <vt:lpstr>Diapositiva 3</vt:lpstr>
      <vt:lpstr>Diapositiva 4</vt:lpstr>
      <vt:lpstr>Diapositiva 5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nec</dc:creator>
  <cp:lastModifiedBy>Modulo 4</cp:lastModifiedBy>
  <cp:revision>428</cp:revision>
  <dcterms:created xsi:type="dcterms:W3CDTF">2007-06-07T12:54:39Z</dcterms:created>
  <dcterms:modified xsi:type="dcterms:W3CDTF">2015-03-23T16:07:27Z</dcterms:modified>
</cp:coreProperties>
</file>