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56" r:id="rId3"/>
    <p:sldId id="257" r:id="rId4"/>
    <p:sldId id="278" r:id="rId5"/>
    <p:sldId id="260" r:id="rId6"/>
    <p:sldId id="286" r:id="rId7"/>
    <p:sldId id="263" r:id="rId8"/>
    <p:sldId id="283" r:id="rId9"/>
    <p:sldId id="271" r:id="rId10"/>
    <p:sldId id="287" r:id="rId11"/>
    <p:sldId id="280" r:id="rId12"/>
    <p:sldId id="284" r:id="rId13"/>
    <p:sldId id="285" r:id="rId14"/>
  </p:sldIdLst>
  <p:sldSz cx="9144000" cy="6858000" type="screen4x3"/>
  <p:notesSz cx="7053263" cy="93567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1F2"/>
    <a:srgbClr val="FF3300"/>
    <a:srgbClr val="A7A8CD"/>
    <a:srgbClr val="A9AACF"/>
    <a:srgbClr val="9798C5"/>
    <a:srgbClr val="B6DCDF"/>
    <a:srgbClr val="68BAC0"/>
    <a:srgbClr val="54B1B8"/>
    <a:srgbClr val="6FBDC3"/>
    <a:srgbClr val="3C8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50" y="-96"/>
      </p:cViewPr>
      <p:guideLst>
        <p:guide orient="horz" pos="2947"/>
        <p:guide pos="22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721" cy="468765"/>
          </a:xfrm>
          <a:prstGeom prst="rect">
            <a:avLst/>
          </a:prstGeom>
        </p:spPr>
        <p:txBody>
          <a:bodyPr vert="horz" lIns="90949" tIns="45475" rIns="90949" bIns="45475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95012" y="0"/>
            <a:ext cx="3056721" cy="468765"/>
          </a:xfrm>
          <a:prstGeom prst="rect">
            <a:avLst/>
          </a:prstGeom>
        </p:spPr>
        <p:txBody>
          <a:bodyPr vert="horz" lIns="90949" tIns="45475" rIns="90949" bIns="45475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5592A85-316F-436F-A2C8-268818B26DA5}" type="datetimeFigureOut">
              <a:rPr lang="es-CL"/>
              <a:pPr>
                <a:defRPr/>
              </a:pPr>
              <a:t>25-03-2015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86414"/>
            <a:ext cx="3056721" cy="468765"/>
          </a:xfrm>
          <a:prstGeom prst="rect">
            <a:avLst/>
          </a:prstGeom>
        </p:spPr>
        <p:txBody>
          <a:bodyPr vert="horz" lIns="90949" tIns="45475" rIns="90949" bIns="45475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95012" y="8886414"/>
            <a:ext cx="3056721" cy="468765"/>
          </a:xfrm>
          <a:prstGeom prst="rect">
            <a:avLst/>
          </a:prstGeom>
        </p:spPr>
        <p:txBody>
          <a:bodyPr vert="horz" lIns="90949" tIns="45475" rIns="90949" bIns="45475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909B517-5304-46C3-A16B-0046A67EA8E3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6242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99B22-157F-4826-881F-B2467A9E67BE}" type="datetimeFigureOut">
              <a:rPr lang="es-ES" smtClean="0"/>
              <a:pPr/>
              <a:t>25/03/2015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4850" y="4445000"/>
            <a:ext cx="5643563" cy="4210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86825"/>
            <a:ext cx="3055938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738" y="8886825"/>
            <a:ext cx="3055937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58D27-FDBC-43B2-9F59-26BB4F6B501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167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1CB34-E765-4626-9234-CED867E80DE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D9F62-5643-403F-8FD2-7B77B57C9AA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A8E06-8B81-4D8C-A7B0-DA2C9203D3A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29C06-190D-4129-AC05-FB42A52E66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A61C7-3A4B-42F2-9F32-9FB070A56F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6D0D4-CE0D-49FD-B4A7-221012F059C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EB0FC-E73C-4E23-A4DA-6914960ACC8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71A4A-7D58-4E6E-87EE-FF4655AD1E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BAE42-773F-49A0-985B-7F9B973525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C0818-A1A1-4F70-AA4A-ED5FA825226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22AD5-5F32-406A-A98B-F167D3DFA51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2D52E1D-77C7-4852-80CE-7B73FC14A55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7.png"/><Relationship Id="rId10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eg"/><Relationship Id="rId18" Type="http://schemas.openxmlformats.org/officeDocument/2006/relationships/image" Target="../media/image54.jpeg"/><Relationship Id="rId3" Type="http://schemas.openxmlformats.org/officeDocument/2006/relationships/image" Target="../media/image40.png"/><Relationship Id="rId21" Type="http://schemas.openxmlformats.org/officeDocument/2006/relationships/image" Target="../media/image56.jpe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5" Type="http://schemas.openxmlformats.org/officeDocument/2006/relationships/image" Target="../media/image59.png"/><Relationship Id="rId2" Type="http://schemas.openxmlformats.org/officeDocument/2006/relationships/image" Target="../media/image10.jpeg"/><Relationship Id="rId16" Type="http://schemas.openxmlformats.org/officeDocument/2006/relationships/image" Target="../media/image52.jpeg"/><Relationship Id="rId20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58.png"/><Relationship Id="rId5" Type="http://schemas.openxmlformats.org/officeDocument/2006/relationships/image" Target="../media/image42.png"/><Relationship Id="rId15" Type="http://schemas.openxmlformats.org/officeDocument/2006/relationships/hyperlink" Target="http://www.google.com/url?sa=i&amp;rct=j&amp;q=&amp;esrc=s&amp;frm=1&amp;source=images&amp;cd=&amp;cad=rja&amp;docid=Jce55FsfPNX66M&amp;tbnid=rF6NXeBtd_i3lM:&amp;ved=0CAUQjRw&amp;url=http://www.elinmobiliario.cl/proyecto/Ficha.aspx?qs=19996&amp;ei=PjJ5UqyfCKiqsATW6IDIDg&amp;bvm=bv.55980276,d.aWc&amp;psig=AFQjCNH8liOg7xbkK90Lbd67SgkEex02UA&amp;ust=1383760782157636" TargetMode="External"/><Relationship Id="rId23" Type="http://schemas.openxmlformats.org/officeDocument/2006/relationships/hyperlink" Target="http://www.google.com/url?sa=i&amp;rct=j&amp;q=&amp;esrc=s&amp;source=images&amp;cd=&amp;cad=rja&amp;uact=8&amp;docid=c_agwMspj42WkM&amp;tbnid=eOzJAGKz--MpvM:&amp;ved=0CAUQjRw&amp;url=http://www.actual.cl/acerca-de-actual/outsourcing/&amp;ei=RdsyU9XPG63KsQTmhILQAw&amp;bvm=bv.63738703,d.eW0&amp;psig=AFQjCNEQOZfJylIzq8jPfPweJMqba6evVw&amp;ust=1395928239418438" TargetMode="External"/><Relationship Id="rId10" Type="http://schemas.openxmlformats.org/officeDocument/2006/relationships/image" Target="../media/image47.png"/><Relationship Id="rId19" Type="http://schemas.openxmlformats.org/officeDocument/2006/relationships/hyperlink" Target="http://www.google.cl/url?sa=i&amp;rct=j&amp;q=&amp;esrc=s&amp;source=images&amp;cd=&amp;cad=rja&amp;uact=8&amp;docid=JJRaYO469ehkJM&amp;tbnid=3-CjxzjaE6JWXM:&amp;ved=0CAUQjRw&amp;url=http://www.ddq.cl/clientes.html&amp;ei=j8AyU_WOIafKsQTc6oH4Aw&amp;bvm=bv.63738703,d.eW0&amp;psig=AFQjCNEkgQ3bzxZ4miLUjMO45PYn4orQkw&amp;ust=1395921403603530" TargetMode="External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jpeg"/><Relationship Id="rId15" Type="http://schemas.openxmlformats.org/officeDocument/2006/relationships/image" Target="../media/image32.png"/><Relationship Id="rId10" Type="http://schemas.openxmlformats.org/officeDocument/2006/relationships/image" Target="../media/image10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4 Imagen" descr="IPRESER2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0914" y="1888455"/>
            <a:ext cx="2591792" cy="82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30313" y="476672"/>
            <a:ext cx="165223" cy="5832648"/>
          </a:xfrm>
          <a:prstGeom prst="rect">
            <a:avLst/>
          </a:prstGeom>
          <a:solidFill>
            <a:schemeClr val="accent4">
              <a:alpha val="76862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556322" y="633413"/>
            <a:ext cx="511256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54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DESTINE" pitchFamily="2" charset="0"/>
                <a:cs typeface="Arial" pitchFamily="34" charset="0"/>
              </a:rPr>
              <a:t>TECNISERVI </a:t>
            </a:r>
            <a:r>
              <a:rPr lang="es-ES" sz="5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DESTINE" pitchFamily="2" charset="0"/>
                <a:cs typeface="Arial" pitchFamily="34" charset="0"/>
              </a:rPr>
              <a:t>S.p.A</a:t>
            </a:r>
            <a:r>
              <a:rPr lang="es-ES" sz="54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DESTINE" pitchFamily="2" charset="0"/>
                <a:cs typeface="Arial" pitchFamily="34" charset="0"/>
              </a:rPr>
              <a:t>. 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997200"/>
            <a:ext cx="60626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700338" y="1310286"/>
            <a:ext cx="44644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Soluciones de Ingeniería e Integración de Sistemas  </a:t>
            </a:r>
            <a:endParaRPr lang="es-CL" sz="1300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 Imagen" descr="IPRESER2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50813"/>
            <a:ext cx="17113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30313" y="476672"/>
            <a:ext cx="165223" cy="5832648"/>
          </a:xfrm>
          <a:prstGeom prst="rect">
            <a:avLst/>
          </a:prstGeom>
          <a:solidFill>
            <a:schemeClr val="accent4">
              <a:alpha val="76862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27088" y="285750"/>
            <a:ext cx="47099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TECNISERVI iPRESER S.p.A</a:t>
            </a:r>
            <a:r>
              <a:rPr lang="es-ES" sz="20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. 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99592" y="764704"/>
            <a:ext cx="63367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SIMULACIÓN </a:t>
            </a:r>
            <a:r>
              <a:rPr lang="es-E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AHORRO, Seguridad Tecniservi v/s Sistema Tradicional </a:t>
            </a:r>
            <a:endParaRPr lang="es-E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22463" y="5734050"/>
            <a:ext cx="7221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endParaRPr lang="es-CL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99592" y="4077072"/>
            <a:ext cx="29232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RECUPERACIÓN INVERSIÓN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7812360" cy="175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25144"/>
            <a:ext cx="776128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808038" y="714599"/>
            <a:ext cx="7724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 dirty="0" smtClean="0">
                <a:solidFill>
                  <a:schemeClr val="bg2"/>
                </a:solidFill>
                <a:latin typeface="Verdana" pitchFamily="34" charset="0"/>
              </a:rPr>
              <a:t>AHORRO:	12–24–36 </a:t>
            </a:r>
            <a:r>
              <a:rPr lang="es-ES" sz="1600" b="1" dirty="0">
                <a:solidFill>
                  <a:schemeClr val="bg2"/>
                </a:solidFill>
                <a:latin typeface="Verdana" pitchFamily="34" charset="0"/>
              </a:rPr>
              <a:t>meses</a:t>
            </a:r>
          </a:p>
        </p:txBody>
      </p:sp>
      <p:pic>
        <p:nvPicPr>
          <p:cNvPr id="13322" name="11 Imagen" descr="IPRESER2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50813"/>
            <a:ext cx="17113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30313" y="476672"/>
            <a:ext cx="165223" cy="5832648"/>
          </a:xfrm>
          <a:prstGeom prst="rect">
            <a:avLst/>
          </a:prstGeom>
          <a:solidFill>
            <a:schemeClr val="accent4">
              <a:alpha val="76862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827088" y="285750"/>
            <a:ext cx="47099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TECNISERVI iPRESER S.p.A</a:t>
            </a:r>
            <a:r>
              <a:rPr lang="es-ES" sz="20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.  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922463" y="5734050"/>
            <a:ext cx="7221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endParaRPr lang="es-CL">
              <a:solidFill>
                <a:schemeClr val="bg2"/>
              </a:solidFill>
              <a:latin typeface="Verdana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5615" y="4077072"/>
            <a:ext cx="4526705" cy="261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4622" y="1484784"/>
            <a:ext cx="4261874" cy="245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12776"/>
            <a:ext cx="427669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15 CuadroTexto"/>
          <p:cNvSpPr txBox="1">
            <a:spLocks noChangeArrowheads="1"/>
          </p:cNvSpPr>
          <p:nvPr/>
        </p:nvSpPr>
        <p:spPr bwMode="auto">
          <a:xfrm>
            <a:off x="3923928" y="1916832"/>
            <a:ext cx="93610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CL" sz="1100" dirty="0" smtClean="0"/>
          </a:p>
          <a:p>
            <a:r>
              <a:rPr lang="es-CL" sz="1100" dirty="0" smtClean="0"/>
              <a:t>41% </a:t>
            </a:r>
            <a:r>
              <a:rPr lang="es-CL" sz="1100" dirty="0"/>
              <a:t>Ahorro</a:t>
            </a:r>
          </a:p>
          <a:p>
            <a:endParaRPr lang="es-CL" sz="1100" dirty="0"/>
          </a:p>
        </p:txBody>
      </p:sp>
      <p:sp>
        <p:nvSpPr>
          <p:cNvPr id="25" name="16 CuadroTexto"/>
          <p:cNvSpPr txBox="1">
            <a:spLocks noChangeArrowheads="1"/>
          </p:cNvSpPr>
          <p:nvPr/>
        </p:nvSpPr>
        <p:spPr bwMode="auto">
          <a:xfrm>
            <a:off x="8136905" y="2231286"/>
            <a:ext cx="104360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sz="1100" dirty="0" smtClean="0"/>
              <a:t>47% Ahorro</a:t>
            </a:r>
            <a:endParaRPr lang="es-CL" sz="1100" dirty="0"/>
          </a:p>
        </p:txBody>
      </p:sp>
      <p:sp>
        <p:nvSpPr>
          <p:cNvPr id="26" name="17 CuadroTexto"/>
          <p:cNvSpPr txBox="1">
            <a:spLocks noChangeArrowheads="1"/>
          </p:cNvSpPr>
          <p:nvPr/>
        </p:nvSpPr>
        <p:spPr bwMode="auto">
          <a:xfrm>
            <a:off x="6787529" y="4808185"/>
            <a:ext cx="10248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sz="1100" dirty="0" smtClean="0"/>
              <a:t>48% Ahorro</a:t>
            </a:r>
            <a:endParaRPr lang="es-C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155 Cilindro"/>
          <p:cNvSpPr/>
          <p:nvPr/>
        </p:nvSpPr>
        <p:spPr>
          <a:xfrm>
            <a:off x="827584" y="2636912"/>
            <a:ext cx="720080" cy="57606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186 Rectángulo"/>
          <p:cNvSpPr/>
          <p:nvPr/>
        </p:nvSpPr>
        <p:spPr>
          <a:xfrm>
            <a:off x="781702" y="3226039"/>
            <a:ext cx="79208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113 Grupo"/>
          <p:cNvGrpSpPr/>
          <p:nvPr/>
        </p:nvGrpSpPr>
        <p:grpSpPr>
          <a:xfrm>
            <a:off x="2771800" y="3717032"/>
            <a:ext cx="360040" cy="1008112"/>
            <a:chOff x="2699792" y="4293096"/>
            <a:chExt cx="360040" cy="1008112"/>
          </a:xfrm>
        </p:grpSpPr>
        <p:sp>
          <p:nvSpPr>
            <p:cNvPr id="37" name="36 Rectángulo"/>
            <p:cNvSpPr/>
            <p:nvPr/>
          </p:nvSpPr>
          <p:spPr>
            <a:xfrm>
              <a:off x="2699792" y="4293096"/>
              <a:ext cx="360040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2699792" y="4797152"/>
              <a:ext cx="360040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9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150340"/>
            <a:ext cx="288032" cy="43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708920"/>
            <a:ext cx="360040" cy="54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4" name="133 Conector recto de flecha"/>
          <p:cNvCxnSpPr>
            <a:stCxn id="113" idx="3"/>
          </p:cNvCxnSpPr>
          <p:nvPr/>
        </p:nvCxnSpPr>
        <p:spPr>
          <a:xfrm flipV="1">
            <a:off x="4421815" y="4330988"/>
            <a:ext cx="2814481" cy="889937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01 Grupo"/>
          <p:cNvGrpSpPr/>
          <p:nvPr/>
        </p:nvGrpSpPr>
        <p:grpSpPr>
          <a:xfrm>
            <a:off x="6228184" y="4293096"/>
            <a:ext cx="864096" cy="606261"/>
            <a:chOff x="4644008" y="2996952"/>
            <a:chExt cx="864096" cy="606261"/>
          </a:xfrm>
        </p:grpSpPr>
        <p:pic>
          <p:nvPicPr>
            <p:cNvPr id="6165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2996952"/>
              <a:ext cx="43815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" name="Text Box 4"/>
            <p:cNvSpPr txBox="1">
              <a:spLocks noChangeArrowheads="1"/>
            </p:cNvSpPr>
            <p:nvPr/>
          </p:nvSpPr>
          <p:spPr bwMode="auto">
            <a:xfrm>
              <a:off x="4644008" y="3356992"/>
              <a:ext cx="8640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bg2"/>
                  </a:solidFill>
                  <a:latin typeface="Verdana" pitchFamily="34" charset="0"/>
                </a:rPr>
                <a:t>Reportes</a:t>
              </a:r>
              <a:endParaRPr lang="es-ES" sz="1000" dirty="0">
                <a:solidFill>
                  <a:schemeClr val="bg2"/>
                </a:solidFill>
                <a:latin typeface="Verdana" pitchFamily="34" charset="0"/>
              </a:endParaRPr>
            </a:p>
          </p:txBody>
        </p:sp>
      </p:grpSp>
      <p:pic>
        <p:nvPicPr>
          <p:cNvPr id="171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3" y="2234661"/>
            <a:ext cx="576063" cy="54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949280"/>
            <a:ext cx="60748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5733256"/>
            <a:ext cx="471936" cy="71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6528" y="3356992"/>
            <a:ext cx="471936" cy="71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157192"/>
            <a:ext cx="346521" cy="71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611188" y="836712"/>
            <a:ext cx="8429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i="1" dirty="0" smtClean="0">
                <a:solidFill>
                  <a:schemeClr val="bg2"/>
                </a:solidFill>
                <a:latin typeface="Verdana" pitchFamily="34" charset="0"/>
              </a:rPr>
              <a:t>Modelo Operacional – Monitoreo Condiciones</a:t>
            </a:r>
            <a:endParaRPr lang="es-ES" sz="1400" i="1" dirty="0">
              <a:solidFill>
                <a:schemeClr val="bg2"/>
              </a:solidFill>
              <a:latin typeface="Verdana" pitchFamily="34" charset="0"/>
            </a:endParaRPr>
          </a:p>
        </p:txBody>
      </p:sp>
      <p:pic>
        <p:nvPicPr>
          <p:cNvPr id="11272" name="9 Imagen" descr="IPRESER2-0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150813"/>
            <a:ext cx="17113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30313" y="476672"/>
            <a:ext cx="165223" cy="5832648"/>
          </a:xfrm>
          <a:prstGeom prst="rect">
            <a:avLst/>
          </a:prstGeom>
          <a:solidFill>
            <a:schemeClr val="accent4">
              <a:alpha val="76862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sp>
        <p:nvSpPr>
          <p:cNvPr id="6146" name="AutoShape 2" descr="data:image/jpeg;base64,/9j/4AAQSkZJRgABAQAAAQABAAD/2wCEAAkGBxQSEhUUEBQVFRQVFBUVFBQUFBQUFBQUFBQWFhQUFBQYHCggGBolHBQUITEhJSkrLi4uFx8zODMsNygtLisBCgoKDg0OFw8PFCscFBwsLCwsLCwsLCwsLCwsLCwsLCwsLCwsLCw3NzcsLCwsLCwsMiwsLCwsNzcsLCwsNzcsLP/AABEIARkAswMBIgACEQEDEQH/xAAbAAEAAgMBAQAAAAAAAAAAAAAAAgMEBQYBB//EAEEQAAIBAQIGDwUHBAMAAAAAAAABAgMEEQUGITFxsRIiIzIzQVFhcnOBkaGywRMVUoLRFCQ0QpLh8FNiosJDY9L/xAAXAQEBAQEAAAAAAAAAAAAAAAAAAQID/8QAHBEBAQADAQEBAQAAAAAAAAAAAAECETFBIRJR/9oADAMBAAIRAxEAPwD7eACAAAAAAAAAAAAAAAAAAAAAAAAAAAAAAAGvw1a3Tgtjnk7r+TJeyjKr2qEN/JLm4+7OYFbDsFvU5PuX87DHssYzipNJt53dx35Sz7LD4V3G5jGdsSeHavEoJclzfqFh2ryQ7n9TL+yQ+FeJ59ih8Piy6n8T6x1h2p8MPH6kvf0/gj4lv2GHw+LPPsEOR941P4fUVh+X9Nd7+hJYff8AT/yf0PPd8OfvHu6HP3jUXdTWH/8Ar/y/Yl7/AFxwfein3bHlfgee7I8r8CahushYfh8Eu9Elh6n8Mv8AH6mJ7sXxPuPPdn93h+4/MN1m+/qfJPuX1JLDlL+7u/c17wZ/d4fuR92P4l3F/MN1tFhqlyv9LPVhij8X+MvoaidhuzyXcR+zpZnfoJ+Ybre08JUpO5TXamvFoyzkKlZI32AbT7Sknxxbj3ZV4NGbNLK2IAMqAAAafGbg49P/AFZuDU4yrco9NeWRZ0rBwLUvi1yPwZsTQYLrbGfM8jN+joy9AAA8PQAAAA9AAAAIFVptCgr3n4ke2iuoLn4kaW01XJ5Qr32zk22wplVMmBqrTUeyelnTYm8DLrH5YnLWnfvSzqcTeBl1j8sTNab8AGAAAA1WMi3L51qZtTWYwrcX0olnSuYpZzeWG0Xq59hoqTymdTZ0Zbu4GJQtPFIyk78wHoFwAAHtwAHtxVUtEVzgWXGPaLWo5I5WY1a1N/RGK2B5Vm272UTLJFUgJQZMrgWAae0796WdVibwMusflicraN+9LOqxN4GXWPyxM1pvgAYAAADXYfW4y0x8yNiYGHFuE/l8yLOjlILKZlNGBVbSvWe/0MCOMDjUnCcE1GKlsou5u9X3XP6nS1mS10sS2E2jR0cY6LzucelFvy3mbTwtQearD5nsfNcQbeFpZP7TzGDStEJb2UZdGUXqZaUZDtXMVytT4shU1/MpED2dVvjKmTZFxYFciDLJO7PkMeraqcd9UhHTOK1sBIqkY9ow3Z4b6tDsvn5UyVkt8KyTpNtO9p3NZuZq/wACbXVZECd5XEmVGqtG/elnU4ncDLrH5YnLWjfvSzqcTuBl1j8sTNab4AGAAAAwsMrcZ6FrRmmJhZbjPolnRx8lkZzNdX1qvRu7lkOouyPsOcqx3epzxkay7Fx5WJGmTVEvpwL4wKztiqzk1G6Mly6zMjTDpDRtq5qXFKX6mVyc/in+uX1NpKkQdImjbU1Nn8U/1S+pW4N573pbZtp0SEqAsWVrFZlyeBNUshnukR9nkMabam10ciOxxTpr2EbuJNPmd7yHO2mlkOkxSW4S6cvLEuPUy42MSRGJI6ObVWjfvSzqcTuBl1j8sTlbRv3pZ1eJ3Ay6x+WJnJpvQAYAAADGwmtyqdB6jJKLetyn0JamWDj48fZ6nO1194l0XqR0dPj0L1Ofti+8PQ/Kaz8MfUKRfExab213MidKpfF8yNMs2JKZh06uR6CcauTsGk2mmRbRhxqEZVHe9I0bZjINoxtmeKWe4mmtr2+I8aKFLbLt1EoyvkiWNSvLXvTfYp8BLpy8sTnbbLIdDij+Hl05eWJJPpb8bBEiKJG2GqtG+elnVYncDLrH5YnKWnfvSzq8T+Bl1j8sTN403oAMAAABVa1tJ9GWplpCutrLovUBxtJZ9CNDhCP3js/1N/R49HqaPCa+8LR6G8/DH1roS20dC1s8oz3y5nqPWsujI+8hDfPtNxipU559DJwqFVNZT240yi5EHIg0RqPiI0tcz2Es/YY7zFlPN3GVWKWX+chOm8v85CmCyllNZSVrFVaXkOnxR/Dy6cvLE5mqsh0+KXAT6cvLEnp4zokyESZpK1Np370s6zE97g+seqJyVp38tLOrxN4CXWPyxM1W+ABgAAAPJ5noZ6GBxlDP2eqNHhbh49mo3tHP2PWjQ4af3iGj0ZvIwa+r+fT6lUnkXaWzd7ndy5u0rmsi7TpHOveTQeSkeviPGiork8mYq2XN4l1xW459D1GVV+05vEkp8yEIXktjl7QqV+gm77gkTuIqE47U6TFJbhPrJeSJzs8x0WKPA1OsfkgZ9a8ZqzkyCzkjSNRat+9LOsxMW4S6yXlicnalt3pZ1uJ3APrH5YmaregAwAAAAADj6a2z7dZpMZHdVs/SmvBfU3iklUd+a+S8TAxmwZKoqc6W2dOeyceOUXdfsefJm4zplxMeufpLbS0vWU1TLgts2uXKnkafI0YtTO9LNIjTd6y8/wDMhF1ObWTpFbRWRS5vH9jydS7J/MqPGRnn7tSIryNa7i8SyEr78njz6CCgTprPo9UBLZciR6pM8uJIjbyrmOixOd9Cp1kvJA5yu9qzqMTctk+ep5mS9PGUs5Iis5MrNam0796Tq8T+AfWS8sTlLTv3pZ1mJ/APrJaoma03gAMAAAAAA4y2b+XTlrZkUajRThBbpLpy1snSOrK2vQp1N/BN8uaXesprq+LVOWWE5Rf9yUl6PxNlEmgOfeK9RPazpy0txfdczFqYt2jignolD1aOsTJbIbRw08B2hf8ADPs2L1MreCa/9Gp+hne7Nj2j5RtXCxwTX/o1P0SJRwNaHmoz7UlrZ2/tHykXUYHHwxetL/47tM4f+jJp4r1fzSpx0ybfco+p0kpsrlMi7aZYrxuuqVndyQio+Lv1G1sNClZ6Xs6Wyuvbvk73fJ3viEmVSA8RIiiZUam0796TrMT+AfWS1ROTte+ek6zE/gH1ktUTOTTeAAwAAAAADkMKLdZ9N6xSPcLrdZ9IjSOsZXommQiTQRJHpE9Ch4BeB4eM9IgRZBsmytgRkVyLJFUgPIlhXEmBq7Uts9J1mKC3B9OWpHKWnfPSdZilwHzy1Izk03QAMAAAAAA5TDS3WelakVUi7Dq3Wfy+VFFE6zjLIiSbK3K4xp1LwMiVo5CH2llAuIMiNp5UXRqJmA0FK4DYM8MenaOUvTvKPGVyLJFbAgyuRZIrkB5EmQiTA1do3z0nW4pcB88vQ5O0b56WdbinwHzy9DOStyADCgAAAADl8P8ACy0R1IxqJlYxcK+jEw4PIdZxkqSIHp4AAPAPTwACNxbSq3FYIrNUryDKac7i68qIyKpFkiuQHkSZBFgGrtO+elnW4p/h105ehyNp3z0s6/FT8OulLWZyabgAGAAAAAAc1jIt0+Ra2a9ZkbLGVbougvNI1jOk4yA8BQF4PGQenlwPUB4D0FBE6cyNwIq2RXInF3kZFRFZywrRYBq7TvnpZ1+Kv4ePSlrOQtO+elnYYrL7tHTPzMzk02wAMAAAAAA0GMsNtGXLFrud/qaeTOxtlljUjsZaU1nT5Uaati8/y1F80fVM3L8TTS3i82FTAVZZti9EvqjHnguss9N9lz1Muxj3gTozW+hJaYsq2YFqF5WpHuyAsPSvZHuyKJ3i8jee3kEkycyu8nFgRiWELspMqNXat89LO2xfoOFngpK53N3cmyba1mkwLgv2lRzmtpGWRfFJcWhHVmMq0AAyAAAAAAAAAAAEZU086T0pMkAMaeD6Tz04fpS1FE8C0X+S7RKS9TYAo1M8XqXE5rQ16ooni4uKo1pin6o3oG6Odli5PiqRelNfUplgGss2weiT9UdQBujkpYJrL8l+hxfqVux1Vnpz/S2diC/oca6bybV36GbCw4LlN3zTjHnyN8yR0QH6TSNOCikoq5LMkSAMq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48" name="AutoShape 4" descr="data:image/jpeg;base64,/9j/4AAQSkZJRgABAQAAAQABAAD/2wCEAAkGBxQSEhUUEBQVFRQVFBUVFBQUFBQUFBQUFBQWFhQUFBQYHCggGBolHBQUITEhJSkrLi4uFx8zODMsNygtLisBCgoKDg0OFw8PFCscFBwsLCwsLCwsLCwsLCwsLCwsLCwsLCwsLCw3NzcsLCwsLCwsMiwsLCwsNzcsLCwsNzcsLP/AABEIARkAswMBIgACEQEDEQH/xAAbAAEAAgMBAQAAAAAAAAAAAAAAAgMEBQYBB//EAEEQAAIBAQIGDwUHBAMAAAAAAAABAgMEEQUGITFxsRIiIzIzQVFhcnOBkaGywRMVUoLRFCQ0QpLh8FNiosJDY9L/xAAXAQEBAQEAAAAAAAAAAAAAAAAAAQID/8QAHBEBAQADAQEBAQAAAAAAAAAAAAECETFBIRJR/9oADAMBAAIRAxEAPwD7eACAAAAAAAAAAAAAAAAAAAAAAAAAAAAAAAGvw1a3Tgtjnk7r+TJeyjKr2qEN/JLm4+7OYFbDsFvU5PuX87DHssYzipNJt53dx35Sz7LD4V3G5jGdsSeHavEoJclzfqFh2ryQ7n9TL+yQ+FeJ59ih8Piy6n8T6x1h2p8MPH6kvf0/gj4lv2GHw+LPPsEOR941P4fUVh+X9Nd7+hJYff8AT/yf0PPd8OfvHu6HP3jUXdTWH/8Ar/y/Yl7/AFxwfein3bHlfgee7I8r8CahushYfh8Eu9Elh6n8Mv8AH6mJ7sXxPuPPdn93h+4/MN1m+/qfJPuX1JLDlL+7u/c17wZ/d4fuR92P4l3F/MN1tFhqlyv9LPVhij8X+MvoaidhuzyXcR+zpZnfoJ+Ybre08JUpO5TXamvFoyzkKlZI32AbT7Sknxxbj3ZV4NGbNLK2IAMqAAAafGbg49P/AFZuDU4yrco9NeWRZ0rBwLUvi1yPwZsTQYLrbGfM8jN+joy9AAA8PQAAAA9AAAAIFVptCgr3n4ke2iuoLn4kaW01XJ5Qr32zk22wplVMmBqrTUeyelnTYm8DLrH5YnLWnfvSzqcTeBl1j8sTNab8AGAAAA1WMi3L51qZtTWYwrcX0olnSuYpZzeWG0Xq59hoqTymdTZ0Zbu4GJQtPFIyk78wHoFwAAHtwAHtxVUtEVzgWXGPaLWo5I5WY1a1N/RGK2B5Vm272UTLJFUgJQZMrgWAae0796WdVibwMusflicraN+9LOqxN4GXWPyxM1pvgAYAAADXYfW4y0x8yNiYGHFuE/l8yLOjlILKZlNGBVbSvWe/0MCOMDjUnCcE1GKlsou5u9X3XP6nS1mS10sS2E2jR0cY6LzucelFvy3mbTwtQearD5nsfNcQbeFpZP7TzGDStEJb2UZdGUXqZaUZDtXMVytT4shU1/MpED2dVvjKmTZFxYFciDLJO7PkMeraqcd9UhHTOK1sBIqkY9ow3Z4b6tDsvn5UyVkt8KyTpNtO9p3NZuZq/wACbXVZECd5XEmVGqtG/elnU4ncDLrH5YnLWjfvSzqcTuBl1j8sTNab4AGAAAAwsMrcZ6FrRmmJhZbjPolnRx8lkZzNdX1qvRu7lkOouyPsOcqx3epzxkay7Fx5WJGmTVEvpwL4wKztiqzk1G6Mly6zMjTDpDRtq5qXFKX6mVyc/in+uX1NpKkQdImjbU1Nn8U/1S+pW4N573pbZtp0SEqAsWVrFZlyeBNUshnukR9nkMabam10ciOxxTpr2EbuJNPmd7yHO2mlkOkxSW4S6cvLEuPUy42MSRGJI6ObVWjfvSzqcTuBl1j8sTlbRv3pZ1eJ3Ay6x+WJnJpvQAYAAADGwmtyqdB6jJKLetyn0JamWDj48fZ6nO1194l0XqR0dPj0L1Ofti+8PQ/Kaz8MfUKRfExab213MidKpfF8yNMs2JKZh06uR6CcauTsGk2mmRbRhxqEZVHe9I0bZjINoxtmeKWe4mmtr2+I8aKFLbLt1EoyvkiWNSvLXvTfYp8BLpy8sTnbbLIdDij+Hl05eWJJPpb8bBEiKJG2GqtG+elnVYncDLrH5YnKWnfvSzq8T+Bl1j8sTN403oAMAAABVa1tJ9GWplpCutrLovUBxtJZ9CNDhCP3js/1N/R49HqaPCa+8LR6G8/DH1roS20dC1s8oz3y5nqPWsujI+8hDfPtNxipU559DJwqFVNZT240yi5EHIg0RqPiI0tcz2Es/YY7zFlPN3GVWKWX+chOm8v85CmCyllNZSVrFVaXkOnxR/Dy6cvLE5mqsh0+KXAT6cvLEnp4zokyESZpK1Np370s6zE97g+seqJyVp38tLOrxN4CXWPyxM1W+ABgAAAPJ5noZ6GBxlDP2eqNHhbh49mo3tHP2PWjQ4af3iGj0ZvIwa+r+fT6lUnkXaWzd7ndy5u0rmsi7TpHOveTQeSkeviPGiork8mYq2XN4l1xW459D1GVV+05vEkp8yEIXktjl7QqV+gm77gkTuIqE47U6TFJbhPrJeSJzs8x0WKPA1OsfkgZ9a8ZqzkyCzkjSNRat+9LOsxMW4S6yXlicnalt3pZ1uJ3APrH5YmaregAwAAAAADj6a2z7dZpMZHdVs/SmvBfU3iklUd+a+S8TAxmwZKoqc6W2dOeyceOUXdfsefJm4zplxMeufpLbS0vWU1TLgts2uXKnkafI0YtTO9LNIjTd6y8/wDMhF1ObWTpFbRWRS5vH9jydS7J/MqPGRnn7tSIryNa7i8SyEr78njz6CCgTprPo9UBLZciR6pM8uJIjbyrmOixOd9Cp1kvJA5yu9qzqMTctk+ep5mS9PGUs5Iis5MrNam0796Tq8T+AfWS8sTlLTv3pZ1mJ/APrJaoma03gAMAAAAAA4y2b+XTlrZkUajRThBbpLpy1snSOrK2vQp1N/BN8uaXesprq+LVOWWE5Rf9yUl6PxNlEmgOfeK9RPazpy0txfdczFqYt2jignolD1aOsTJbIbRw08B2hf8ADPs2L1MreCa/9Gp+hne7Nj2j5RtXCxwTX/o1P0SJRwNaHmoz7UlrZ2/tHykXUYHHwxetL/47tM4f+jJp4r1fzSpx0ybfco+p0kpsrlMi7aZYrxuuqVndyQio+Lv1G1sNClZ6Xs6Wyuvbvk73fJ3viEmVSA8RIiiZUam0796TrMT+AfWS1ROTte+ek6zE/gH1ktUTOTTeAAwAAAAADkMKLdZ9N6xSPcLrdZ9IjSOsZXommQiTQRJHpE9Ch4BeB4eM9IgRZBsmytgRkVyLJFUgPIlhXEmBq7Uts9J1mKC3B9OWpHKWnfPSdZilwHzy1Izk03QAMAAAAAA5TDS3WelakVUi7Dq3Wfy+VFFE6zjLIiSbK3K4xp1LwMiVo5CH2llAuIMiNp5UXRqJmA0FK4DYM8MenaOUvTvKPGVyLJFbAgyuRZIrkB5EmQiTA1do3z0nW4pcB88vQ5O0b56WdbinwHzy9DOStyADCgAAAADl8P8ACy0R1IxqJlYxcK+jEw4PIdZxkqSIHp4AAPAPTwACNxbSq3FYIrNUryDKac7i68qIyKpFkiuQHkSZBFgGrtO+elnW4p/h105ehyNp3z0s6/FT8OulLWZyabgAGAAAAAAc1jIt0+Ra2a9ZkbLGVbougvNI1jOk4yA8BQF4PGQenlwPUB4D0FBE6cyNwIq2RXInF3kZFRFZywrRYBq7TvnpZ1+Kv4ePSlrOQtO+elnYYrL7tHTPzMzk02wAMAAAAAA0GMsNtGXLFrud/qaeTOxtlljUjsZaU1nT5Uaati8/y1F80fVM3L8TTS3i82FTAVZZti9EvqjHnguss9N9lz1Muxj3gTozW+hJaYsq2YFqF5WpHuyAsPSvZHuyKJ3i8jee3kEkycyu8nFgRiWELspMqNXat89LO2xfoOFngpK53N3cmyba1mkwLgv2lRzmtpGWRfFJcWhHVmMq0AAyAAAAAAAAAAAEZU086T0pMkAMaeD6Tz04fpS1FE8C0X+S7RKS9TYAo1M8XqXE5rQ16ooni4uKo1pin6o3oG6Odli5PiqRelNfUplgGss2weiT9UdQBujkpYJrL8l+hxfqVux1Vnpz/S2diC/oca6bybV36GbCw4LlN3zTjHnyN8yR0QH6TSNOCikoq5LMkSAMq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50" name="AutoShape 6" descr="data:image/jpeg;base64,/9j/4AAQSkZJRgABAQAAAQABAAD/2wCEAAkGBxQSEhUUEBQVFRQVFBUVFBQUFBQUFBQUFBQWFhQUFBQYHCggGBolHBQUITEhJSkrLi4uFx8zODMsNygtLisBCgoKDg0OFw8PFCscFBwsLCwsLCwsLCwsLCwsLCwsLCwsLCwsLCw3NzcsLCwsLCwsMiwsLCwsNzcsLCwsNzcsLP/AABEIARkAswMBIgACEQEDEQH/xAAbAAEAAgMBAQAAAAAAAAAAAAAAAgMEBQYBB//EAEEQAAIBAQIGDwUHBAMAAAAAAAABAgMEEQUGITFxsRIiIzIzQVFhcnOBkaGywRMVUoLRFCQ0QpLh8FNiosJDY9L/xAAXAQEBAQEAAAAAAAAAAAAAAAAAAQID/8QAHBEBAQADAQEBAQAAAAAAAAAAAAECETFBIRJR/9oADAMBAAIRAxEAPwD7eACAAAAAAAAAAAAAAAAAAAAAAAAAAAAAAAGvw1a3Tgtjnk7r+TJeyjKr2qEN/JLm4+7OYFbDsFvU5PuX87DHssYzipNJt53dx35Sz7LD4V3G5jGdsSeHavEoJclzfqFh2ryQ7n9TL+yQ+FeJ59ih8Piy6n8T6x1h2p8MPH6kvf0/gj4lv2GHw+LPPsEOR941P4fUVh+X9Nd7+hJYff8AT/yf0PPd8OfvHu6HP3jUXdTWH/8Ar/y/Yl7/AFxwfein3bHlfgee7I8r8CahushYfh8Eu9Elh6n8Mv8AH6mJ7sXxPuPPdn93h+4/MN1m+/qfJPuX1JLDlL+7u/c17wZ/d4fuR92P4l3F/MN1tFhqlyv9LPVhij8X+MvoaidhuzyXcR+zpZnfoJ+Ybre08JUpO5TXamvFoyzkKlZI32AbT7Sknxxbj3ZV4NGbNLK2IAMqAAAafGbg49P/AFZuDU4yrco9NeWRZ0rBwLUvi1yPwZsTQYLrbGfM8jN+joy9AAA8PQAAAA9AAAAIFVptCgr3n4ke2iuoLn4kaW01XJ5Qr32zk22wplVMmBqrTUeyelnTYm8DLrH5YnLWnfvSzqcTeBl1j8sTNab8AGAAAA1WMi3L51qZtTWYwrcX0olnSuYpZzeWG0Xq59hoqTymdTZ0Zbu4GJQtPFIyk78wHoFwAAHtwAHtxVUtEVzgWXGPaLWo5I5WY1a1N/RGK2B5Vm272UTLJFUgJQZMrgWAae0796WdVibwMusflicraN+9LOqxN4GXWPyxM1pvgAYAAADXYfW4y0x8yNiYGHFuE/l8yLOjlILKZlNGBVbSvWe/0MCOMDjUnCcE1GKlsou5u9X3XP6nS1mS10sS2E2jR0cY6LzucelFvy3mbTwtQearD5nsfNcQbeFpZP7TzGDStEJb2UZdGUXqZaUZDtXMVytT4shU1/MpED2dVvjKmTZFxYFciDLJO7PkMeraqcd9UhHTOK1sBIqkY9ow3Z4b6tDsvn5UyVkt8KyTpNtO9p3NZuZq/wACbXVZECd5XEmVGqtG/elnU4ncDLrH5YnLWjfvSzqcTuBl1j8sTNab4AGAAAAwsMrcZ6FrRmmJhZbjPolnRx8lkZzNdX1qvRu7lkOouyPsOcqx3epzxkay7Fx5WJGmTVEvpwL4wKztiqzk1G6Mly6zMjTDpDRtq5qXFKX6mVyc/in+uX1NpKkQdImjbU1Nn8U/1S+pW4N573pbZtp0SEqAsWVrFZlyeBNUshnukR9nkMabam10ciOxxTpr2EbuJNPmd7yHO2mlkOkxSW4S6cvLEuPUy42MSRGJI6ObVWjfvSzqcTuBl1j8sTlbRv3pZ1eJ3Ay6x+WJnJpvQAYAAADGwmtyqdB6jJKLetyn0JamWDj48fZ6nO1194l0XqR0dPj0L1Ofti+8PQ/Kaz8MfUKRfExab213MidKpfF8yNMs2JKZh06uR6CcauTsGk2mmRbRhxqEZVHe9I0bZjINoxtmeKWe4mmtr2+I8aKFLbLt1EoyvkiWNSvLXvTfYp8BLpy8sTnbbLIdDij+Hl05eWJJPpb8bBEiKJG2GqtG+elnVYncDLrH5YnKWnfvSzq8T+Bl1j8sTN403oAMAAABVa1tJ9GWplpCutrLovUBxtJZ9CNDhCP3js/1N/R49HqaPCa+8LR6G8/DH1roS20dC1s8oz3y5nqPWsujI+8hDfPtNxipU559DJwqFVNZT240yi5EHIg0RqPiI0tcz2Es/YY7zFlPN3GVWKWX+chOm8v85CmCyllNZSVrFVaXkOnxR/Dy6cvLE5mqsh0+KXAT6cvLEnp4zokyESZpK1Np370s6zE97g+seqJyVp38tLOrxN4CXWPyxM1W+ABgAAAPJ5noZ6GBxlDP2eqNHhbh49mo3tHP2PWjQ4af3iGj0ZvIwa+r+fT6lUnkXaWzd7ndy5u0rmsi7TpHOveTQeSkeviPGiork8mYq2XN4l1xW459D1GVV+05vEkp8yEIXktjl7QqV+gm77gkTuIqE47U6TFJbhPrJeSJzs8x0WKPA1OsfkgZ9a8ZqzkyCzkjSNRat+9LOsxMW4S6yXlicnalt3pZ1uJ3APrH5YmaregAwAAAAADj6a2z7dZpMZHdVs/SmvBfU3iklUd+a+S8TAxmwZKoqc6W2dOeyceOUXdfsefJm4zplxMeufpLbS0vWU1TLgts2uXKnkafI0YtTO9LNIjTd6y8/wDMhF1ObWTpFbRWRS5vH9jydS7J/MqPGRnn7tSIryNa7i8SyEr78njz6CCgTprPo9UBLZciR6pM8uJIjbyrmOixOd9Cp1kvJA5yu9qzqMTctk+ep5mS9PGUs5Iis5MrNam0796Tq8T+AfWS8sTlLTv3pZ1mJ/APrJaoma03gAMAAAAAA4y2b+XTlrZkUajRThBbpLpy1snSOrK2vQp1N/BN8uaXesprq+LVOWWE5Rf9yUl6PxNlEmgOfeK9RPazpy0txfdczFqYt2jignolD1aOsTJbIbRw08B2hf8ADPs2L1MreCa/9Gp+hne7Nj2j5RtXCxwTX/o1P0SJRwNaHmoz7UlrZ2/tHykXUYHHwxetL/47tM4f+jJp4r1fzSpx0ybfco+p0kpsrlMi7aZYrxuuqVndyQio+Lv1G1sNClZ6Xs6Wyuvbvk73fJ3viEmVSA8RIiiZUam0796TrMT+AfWS1ROTte+ek6zE/gH1ktUTOTTeAAwAAAAADkMKLdZ9N6xSPcLrdZ9IjSOsZXommQiTQRJHpE9Ch4BeB4eM9IgRZBsmytgRkVyLJFUgPIlhXEmBq7Uts9J1mKC3B9OWpHKWnfPSdZilwHzy1Izk03QAMAAAAAA5TDS3WelakVUi7Dq3Wfy+VFFE6zjLIiSbK3K4xp1LwMiVo5CH2llAuIMiNp5UXRqJmA0FK4DYM8MenaOUvTvKPGVyLJFbAgyuRZIrkB5EmQiTA1do3z0nW4pcB88vQ5O0b56WdbinwHzy9DOStyADCgAAAADl8P8ACy0R1IxqJlYxcK+jEw4PIdZxkqSIHp4AAPAPTwACNxbSq3FYIrNUryDKac7i68qIyKpFkiuQHkSZBFgGrtO+elnW4p/h105ehyNp3z0s6/FT8OulLWZyabgAGAAAAAAc1jIt0+Ra2a9ZkbLGVbougvNI1jOk4yA8BQF4PGQenlwPUB4D0FBE6cyNwIq2RXInF3kZFRFZywrRYBq7TvnpZ1+Kv4ePSlrOQtO+elnYYrL7tHTPzMzk02wAMAAAAAA0GMsNtGXLFrud/qaeTOxtlljUjsZaU1nT5Uaati8/y1F80fVM3L8TTS3i82FTAVZZti9EvqjHnguss9N9lz1Muxj3gTozW+hJaYsq2YFqF5WpHuyAsPSvZHuyKJ3i8jee3kEkycyu8nFgRiWELspMqNXat89LO2xfoOFngpK53N3cmyba1mkwLgv2lRzmtpGWRfFJcWhHVmMq0AAyAAAAAAAAAAAEZU086T0pMkAMaeD6Tz04fpS1FE8C0X+S7RKS9TYAo1M8XqXE5rQ16ooni4uKo1pin6o3oG6Odli5PiqRelNfUplgGss2weiT9UdQBujkpYJrL8l+hxfqVux1Vnpz/S2diC/oca6bybV36GbCw4LlN3zTjHnyN8yR0QH6TSNOCikoq5LMkSAMq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" name="29 Recortar rectángulo de esquina sencilla"/>
          <p:cNvSpPr/>
          <p:nvPr/>
        </p:nvSpPr>
        <p:spPr>
          <a:xfrm>
            <a:off x="539552" y="2132856"/>
            <a:ext cx="2592288" cy="3744416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" name="Group 52"/>
          <p:cNvGrpSpPr>
            <a:grpSpLocks/>
          </p:cNvGrpSpPr>
          <p:nvPr/>
        </p:nvGrpSpPr>
        <p:grpSpPr bwMode="auto">
          <a:xfrm rot="2469331">
            <a:off x="542562" y="2159703"/>
            <a:ext cx="353712" cy="141943"/>
            <a:chOff x="3061" y="3249"/>
            <a:chExt cx="227" cy="90"/>
          </a:xfrm>
        </p:grpSpPr>
        <p:sp>
          <p:nvSpPr>
            <p:cNvPr id="45" name="AutoShape 53"/>
            <p:cNvSpPr>
              <a:spLocks noChangeArrowheads="1"/>
            </p:cNvSpPr>
            <p:nvPr/>
          </p:nvSpPr>
          <p:spPr bwMode="auto">
            <a:xfrm>
              <a:off x="3061" y="3249"/>
              <a:ext cx="182" cy="9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6" name="AutoShape 54"/>
            <p:cNvSpPr>
              <a:spLocks noChangeArrowheads="1"/>
            </p:cNvSpPr>
            <p:nvPr/>
          </p:nvSpPr>
          <p:spPr bwMode="auto">
            <a:xfrm>
              <a:off x="3243" y="3249"/>
              <a:ext cx="45" cy="45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10" name="51 Grupo"/>
          <p:cNvGrpSpPr/>
          <p:nvPr/>
        </p:nvGrpSpPr>
        <p:grpSpPr>
          <a:xfrm>
            <a:off x="2627784" y="4869160"/>
            <a:ext cx="576064" cy="216024"/>
            <a:chOff x="3465754" y="4306159"/>
            <a:chExt cx="576064" cy="216024"/>
          </a:xfrm>
        </p:grpSpPr>
        <p:sp>
          <p:nvSpPr>
            <p:cNvPr id="49" name="48 Recortar rectángulo de esquina diagonal"/>
            <p:cNvSpPr/>
            <p:nvPr/>
          </p:nvSpPr>
          <p:spPr>
            <a:xfrm>
              <a:off x="3563888" y="4306159"/>
              <a:ext cx="360040" cy="216024"/>
            </a:xfrm>
            <a:prstGeom prst="snip2DiagRect">
              <a:avLst/>
            </a:prstGeom>
            <a:solidFill>
              <a:srgbClr val="CCEC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rgbClr val="FF0000"/>
                </a:solidFill>
              </a:endParaRPr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3465754" y="4306159"/>
              <a:ext cx="576064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dirty="0" smtClean="0">
                  <a:solidFill>
                    <a:srgbClr val="FF0000"/>
                  </a:solidFill>
                </a:rPr>
                <a:t>C.M.</a:t>
              </a:r>
              <a:endParaRPr lang="es-ES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103 Grupo"/>
          <p:cNvGrpSpPr/>
          <p:nvPr/>
        </p:nvGrpSpPr>
        <p:grpSpPr>
          <a:xfrm>
            <a:off x="6732240" y="5517232"/>
            <a:ext cx="1584176" cy="936104"/>
            <a:chOff x="6660232" y="3212976"/>
            <a:chExt cx="1728192" cy="936104"/>
          </a:xfrm>
        </p:grpSpPr>
        <p:pic>
          <p:nvPicPr>
            <p:cNvPr id="6158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32240" y="3212976"/>
              <a:ext cx="1440160" cy="580135"/>
            </a:xfrm>
            <a:prstGeom prst="rect">
              <a:avLst/>
            </a:prstGeom>
            <a:ln w="28575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11" name="Text Box 4"/>
            <p:cNvSpPr txBox="1">
              <a:spLocks noChangeArrowheads="1"/>
            </p:cNvSpPr>
            <p:nvPr/>
          </p:nvSpPr>
          <p:spPr bwMode="auto">
            <a:xfrm>
              <a:off x="6660232" y="3748970"/>
              <a:ext cx="17281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bg2"/>
                  </a:solidFill>
                  <a:latin typeface="Verdana" pitchFamily="34" charset="0"/>
                </a:rPr>
                <a:t>Central Redundante </a:t>
              </a:r>
            </a:p>
            <a:p>
              <a:pPr algn="ctr"/>
              <a:r>
                <a:rPr lang="es-ES" sz="900" dirty="0" smtClean="0">
                  <a:solidFill>
                    <a:schemeClr val="bg2"/>
                  </a:solidFill>
                  <a:latin typeface="Verdana" pitchFamily="34" charset="0"/>
                </a:rPr>
                <a:t>Procesamiento</a:t>
              </a:r>
              <a:r>
                <a:rPr lang="es-ES" sz="1000" dirty="0" smtClean="0">
                  <a:solidFill>
                    <a:schemeClr val="bg2"/>
                  </a:solidFill>
                  <a:latin typeface="Verdana" pitchFamily="34" charset="0"/>
                </a:rPr>
                <a:t> Señales</a:t>
              </a:r>
              <a:endParaRPr lang="es-ES" sz="1000" dirty="0">
                <a:solidFill>
                  <a:schemeClr val="bg2"/>
                </a:solidFill>
                <a:latin typeface="Verdana" pitchFamily="34" charset="0"/>
              </a:endParaRPr>
            </a:p>
          </p:txBody>
        </p:sp>
      </p:grpSp>
      <p:grpSp>
        <p:nvGrpSpPr>
          <p:cNvPr id="21" name="104 Grupo"/>
          <p:cNvGrpSpPr/>
          <p:nvPr/>
        </p:nvGrpSpPr>
        <p:grpSpPr>
          <a:xfrm>
            <a:off x="6908376" y="3390047"/>
            <a:ext cx="1728192" cy="890864"/>
            <a:chOff x="4860032" y="1886635"/>
            <a:chExt cx="1728192" cy="890864"/>
          </a:xfrm>
        </p:grpSpPr>
        <p:pic>
          <p:nvPicPr>
            <p:cNvPr id="6163" name="Picture 1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48064" y="2132856"/>
              <a:ext cx="1152128" cy="644643"/>
            </a:xfrm>
            <a:prstGeom prst="rect">
              <a:avLst/>
            </a:prstGeom>
            <a:ln w="127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17" name="Text Box 4"/>
            <p:cNvSpPr txBox="1">
              <a:spLocks noChangeArrowheads="1"/>
            </p:cNvSpPr>
            <p:nvPr/>
          </p:nvSpPr>
          <p:spPr bwMode="auto">
            <a:xfrm>
              <a:off x="4860032" y="1886635"/>
              <a:ext cx="172819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bg2"/>
                  </a:solidFill>
                  <a:latin typeface="Verdana" pitchFamily="34" charset="0"/>
                </a:rPr>
                <a:t>CLIENTE</a:t>
              </a:r>
              <a:endParaRPr lang="es-ES" sz="1000" dirty="0">
                <a:solidFill>
                  <a:schemeClr val="bg2"/>
                </a:solidFill>
                <a:latin typeface="Verdana" pitchFamily="34" charset="0"/>
              </a:endParaRPr>
            </a:p>
          </p:txBody>
        </p:sp>
      </p:grp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0560" y="3751312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eg;base64,/9j/4AAQSkZJRgABAQAAAQABAAD/2wCEAAkGBhQSERUUEhMVFRUVFxQVFBUXFxQXGBgYFRcVFxUVFxYXHSYfGRojGRcWIC8gIycpLC4tFyAyNTAqNSYsLCkBCQoKDgwOGg8PGiwkHSUpLCwsKiosLCwsKSwsLCkpKSwsKSwsLCksLCwsLCksKSwsLCwpLCwsLCwsLCosKSwsLP/AABEIALcBEwMBIgACEQEDEQH/xAAcAAEAAQUBAQAAAAAAAAAAAAAABgEDBAUHAgj/xABMEAABAwIDBAcDCgIGBwkAAAABAAIDBBESITEFBkFRBxMiYXGBkTJSoRQjM0JikrHB0fCC4RVTcqKy8QhjpLPCw9IWJDRDVHODk5T/xAAaAQEAAwEBAQAAAAAAAAAAAAAAAQIDBAUG/8QAMBEAAgIBAwMDAgILAAAAAAAAAAECAxEEITESQVEFExRhcTKRBiIjQkNSgaGxweH/2gAMAwEAAhEDEQA/AO4oiIAiIgCIiAIiIAiIgCIiAIiIAiIgCKhWi3x3o+Q0xmwh7sTWRsJIDnHPMgGwDQ46cFDaSyy8ISnJRistm+Rcef001VrimgGmr5Dl6BB031H/AKSE/wDyyD/gKy9+vyeg/SdYv4b/ALHYUXGqjp/kjID6JhuLjDOfjeNVH+kazjQv8pmfm1apprKPPsrlXJwmsNHZEXII/wDSKhv2qOYeD43fotuzpxprdqlqweNmwH/mhQ5KPLLV0WW/gi39jpCLnbOm6jJzhqx4xxZfdlKy4+mSgPtGdvcYJPXs3UdcfJo9Lev3H+TJyihI6Ydm3+ll/wDz1H/QtvsXfikq5Orp5sT7YsJZI02GpGJova49VPUvJm6bEsuL/I36LyHL0rGQREQBERAEREAREQBERAEREAREQBERAEREAREQBEWs2/t1lLC6WQ5DQXsSeQ+HrxQGyuuJ9Ne8H/e46d2JrY4xIMjZzpSRiy4AMA8cSy5ek2d7iS6SMcGxsp3Hz60ZeFz489VtjeaCoANY7G6xa0up2Ndbl1sGIgZk5cSVScFOPSzo02olprVbFJteSGt2gxzcjplezvzC8CrZ7zfUKQP2Xs5zRgkbG4kmzZJwc7e0Zo2tFvHzVr/sNTvNoqnE7k2Wmktnnf5z93XJ8ReT6FfpFNRX6qz3/wCEL2vUB0pzBAAGvdc/n6rDH7H77/wXSm9FzDkJKg+EJeB4lrS34rCl6NY72bUtBGodGL+gcF2RiopJHzl9ruslY+7yQelZd7R3geV/81JnLLHRtJe8U8LiO94/w4lg1m7NbE4twPfb6zbuabgaYgPw4LmvolZhpns+lep1aKEozTbb7F6LN3qvVRwWBLHMwdpkgNuLBr6LwxtUdIZHeEUh+IXKtNNn0MvWtLBptvfxv/szTq3xP4fyW33c2saWqhmvkx4xf2D2ZP7pPootUV0jLB8eA3+sHt4d6vNqJz7MRsdDhdbnqclK09iaaRnP1nRTrnCTeJfRn1e0iwXq641sjfLa8UMUbaSSUNY1oead9rNa0DttOBwFiL4s9VuY9/8AaDG/PU1Ow85Z6eFvfn1zjy4L0lI+B6lnY6ai53B0nuaPnfkd+TJ5pOWjoIZQeOWSnGzNptnYHsINwDkbjMAgg8WkEEHiCCrFjMREQBERAEREAREQBERAEREAREQBERAERWp5wxpc42AFye4ICztLaLIIzJI4Na0XJ8M7DvyK4hvTvM+tmxkkRtyjZwAz7Vuf6nS9lmb773mskwsNoWHsi/tEHU91x6gcAC6MoAsPakd2ZC5BGmvG6zFRzbgjnkgNTTbJmfpGWj3nZD9Ssulpwxz2ucDmBna2l9D4/BbyObHHZpOQsTY5WUVcwEm+ZuQTfis4ss0kjcNjHAAeFh+CzI9qTNADZ5gBo0SygfdDrfBRlseeRKzKSWzs3G1jqclbJGDOrt6apj7GQObYWa+OB45G+Jl/iV6i32mHtRwEcAI3Qj/Z3x381rK6PrHtwuAy7+88PBbfZG5uORokkc5vtPaxpvgbm4X1ubhg+09o4gGHyRh4JV/SWCkinmY4Pfa0McsjGOx9pmIvxvbaJuM65ysHO2sk3rOK7aeEDk91VL8HShp+6sPfHbwdUmP6sN2dm2EyE3lLR7ocMA+zEzkFpf6Rb3+isCQM3onbfB1MV/6unp2H1wX9VWm3qqhJGTUy2bJGSA7A0gPbcObGGtItfIiyjv8ASTe9VfWNLSA61wQPMKQSLfCG1U4XJAZE1pJJuGRsjcc+b2OWlawDQAeAA/BSLfmUOmikuLSwhzByaXvkb54ZmHzUeBQFSV0Lor224xup9ZKe5Y3L5yAm5jF/rMLrt0yeBpcrnqvbI2m6mqWTM1aQ63vYcns/ia4j05ID6LgnDmhwNwRcK4tNR1jMLZ43XgmAefsl1rPyyAOjuRz94rcXQFUVLogKoiIAiIgCIiAIiIAiKhKAqiw9o7Xhp24p5Y4m55vc1t7Z5XOZ8FDdr9M1BFcRufUHP6Ntm3/tvsLd4uobS5KuSXLJ454GZOQ1XJekLfMzuNPA75tps9w+sfdvy/et8MQ2j0lyy1ss460QSRiP5N17g0WaAHg4SGuv2sm6k5rWB9LJpPLCeU8fWt7/AJyE3zP+r8TqqKyL7lFdB9y+J221A8crfovBrGe8D4XPxXkbsTP7UBjqOfUSNeTzvGC2QAcy1aiSlcx2F7XNdxa8Frh4tcL+a0NTbO2g3vPp+qxK3aBIsLi+vh+wrdO+2R8lWtpTgEmovby/zuoYfB4pHPeWxB5DXOta+WfGy3W0N3GxMxsc4kag2sdL8rKOxv4jh6qazVrJICMYuWH1sePisysNyKDX0VbZj981RvH98P5o42zUo17FI3hrg7ln+/VdF2dVinpHVLiGucB1V7ZG7mw5Z3u9sknhTt5m3P8AZFAaqeOIdkE9p3usHalkPg0OPkBxspPvtVCSohpGDq2RWxty7L3taAzLL5uFsUfiHKfqU6iLNffjfnfXxKo9g5fvJSOs3ajbGSzFiaCQb65cRoo8eHl+qglFcI5KyAOSyFaDRyUpktEn3sYH0dBJYgmEAnhkyOIDPugB81FRHyKle0O3semOL6OaVpHIB8vHwnhWhoNhzT/QQyS97I3OH3hl8VbJXBiiR40d8VSSqkFjrY93Hsn8VvDuhIz/AMRUU1Na92vmD5Mv9VDjPkSD3LzJBQRgh0tRUmxyjYyCPTi6TE8jvAaVR2RjyzOVkI8snfQ7vTjx0cvfJDfQg/SR5993W73clJd6N8TsvAZIJJadxsJWObeM8I3Ndrlo6+drai55FRb1CAtdS00MUgAtK/HNJfDhcQZDhaSCfZaMss1h7X3mqaoWqJ5JG5dgmzMtDgbZt++ywnqoLg5Z62C2idRHTxQf1dSP4IvykVFxvAOQ9Aix+UzH5z8H1eiIvRPUCItXtveemo2h1TM2MOvhB1dbXC0XJtlw4hBnBs0uuZbX6daVlxTwyzHm60TPjd3q0KF7W6Z6+W4jMcDfsNxO+/Jf1ACzdsUYyvgu53+WYNBLiGgakmwHiSottbpQ2fT3Dqlsjh9WK8puDYglvZB7iQvnnaO2Jqg3nmklP23ucBfWwJs3wACw7rF6jwjCWq8I6/tbp71FLSnudM4D+5Hf/F5KGbX6Udoz61Bjb7sIEY+9m/8AvKJosnbJ9zCV05dz3NM57sT3Fzjq5xLnHxccyvF0RZmWchLoiggLb0+9dUxuAzGRn9XMGzs8mzB1vEWK1CKyk1wWjNx4Zvm7dp3/AE1G1v2qaR0R/wDrkxs9A2/Ne/kFJLlFWGM+5UxOaOP/AJsRe31DR3qPXRaK6SN46ma5N/JuZU2xsZ1rbXx07mzttzPVuJDfEDxXlu1bRGF0dnYbDMg+OEi4WlhmLHYmOLXAghzSWkEaEEFbuPfepsGyuZUtBBw1MbJtPtOGMeIcD3rVXRfKN4amPdGAXeXevcbTf3gMz4DMnLgtkzbVFJ9NSyQn36aW40/qp7jXgHDxV+HY9NIR1G0Imk5WqGyUzhfU4u0025BwvzWilF8M3jbGXDN1unRtpIJ6yQXyIjB0LWuFmZZWkmMcfe2KXhitCn1DnPL3OJe5xeXcS5xLi7xLiSpntfbNBPHHSitMEMTsz1EsocI2lkNnM7JAGN5JNsUp90KcbI6HKFoa6R0s9wDm/A05XuGxgGx5FxV2mGt9iIRztwDE4C4AzIFyeGfFRvZ+61XPbqqaV497AWty17b7N+K79s3delp/oaeJnC4Y3F5vN3H1WZHtCNzsLZGF3aFg5pPZ9oWB4XF/FMF84OPbO6H6x9jK6KEcbkyO8cLMj94KS7O6FqZluumllPEDDG3vGV3W/iv3qd1u0o4WOfK8MYzNzichyWqqN8IQ8xxh8r+r6xgY0lrycBDGv0xWkjceADwSjwiHNLuQ7pB6vZdPBHRxRsMj5T2m9boIiXfO4ruu2LM39gLm20d5aqe/XVErx7peQ3wwiwt3WUv6VtsmobRkswEsneW4sQB6xsZAcMnDsZHionu3E0zgvF2sBfYGxuMm2NjYgm/8PDVeffJueE9jydTNyswnsYtVsuWJoL2FodkCba62IBu02zsbHuWFJofBS/b8MTKQYIwzGYyXAOJe4xQOuXO1z6/Q5HGMs1A66qIOEHlfnwI171mqm54RlGlyn0ozyvIlF7Bapt9SST+9LrPp34rHuN/HIfr6q1lDgssvbpnWssyESyquU4j6tRFQr3j6YOXGt9aH+k6iQg26v5uB3AYCcRP2XPvfuDeWe13z6YmQGenigm65hfGXPwsaDa2NtiXHW4yHArzuw+LqBOCOqbGZCch2WNLnA8iMJHdZVypbFMxllHMdlbDjdIYppMEzXFjoj2c2kghr7ODjlpkr+09zXsuYTjGVmmwdY6Wvk7PLLO/BYJLZwXP7Tnlz3niHPJe6/wDESs2j21PBYE9dEPqu9oDlfiMtDfyWEqkc8qV4I89hBIIIIyIOoIyIXlT2Oqpa0G4u4A9m2F4aM7jmRkMiL95yUerd2HAnqHdcBqADcZXJxAYCNRk69wclhKGODllW1waNF6cwg2IIPIix9CvKzMwiIhAREQBFVEyCiKpXpkZOg9cv80yDxZVAWQyl5m/cMlea0DQKjmkUdiRjNpj4fEq58nABPGxz8irypILtPgfwKr1Nsz622dpr+hzZjmYnNfCLDEWyYG6C5s4ENvnpbVSSt3rp6eOMtLpQ/EyJsLTKXdWBithyyGtytd0gxF/yRjYWzk1DiInkNa/DTzkBxOWRsfJRvYNAag0ogl6gvZXzSGONvzZdJDG+FjXZMw3DcWuXC69OU3nCPZlY0+lG1303hdJBSugPzdSC8AydS5xs0sZj4XxG4uMxa60+7VK2PacEZi6lxa6QRYbOFmvAMj7kkuJcQL5AXOdgMrfKlEU8EUbHWpqdpph2C1rsYaXuD3DEWtaOediQQLK5uXsySWaJ7sJjgMjmm/WYS5uBscdRbts7TnanMXvnlPLOeWXZjuYm14o2PnljmwF0zI+uNnudJGaiYvLBr2rQMBt7ItoL5cOwqnE8wRyRubF1bWyFjI2umZTtkdC8XcQGROzN7OLbDVTjZWwoKYEQRMjDiC6wzcebicye8rPuoVXk6PZ7s4Z0qAtqKeJwY0xUsQwsvgBc+QFrb52GAaqM7FrmxPcXZBzHMxAYiwm1n4bi+liL6E66LfdK05dtOYH6jYWjw6trvxeVErLzrX+0Z5V7xa8G02/t19Q4YnFwbjIJa1ty9xc44RfC25NgSbDiotMC6QgZm4AHMnID8VsnyAamywNnm8hI1tK5vjYhv4ro0uXJtnVo03NyZdrdnNY3E0kloJLjo6xF8Pd+q2e6O7s9XL1cMbyC9rXSYXFjAbXe52lhmbXvlZYu15hhAGh7I8Lgnywi3i4L6N6PNlfJ9m0sZFj1Ye/+1KTI74vK7JwU1hnfZWrFhkepuhejDQHyTudbtOD2sBPc0DIeZ8Si6Kij24+CPZr/AJUFQqqLQ1OOdOO63s10beUVR+Ech/wnxYuebK3slgpaimABjnAFyTdl3DrMPMOaMJGWq+nNp7PZPC+KUYmSNLHjudkbd6+W94NgvpKiSB/tRutfg5psWvHLECD5rmtTi+pHLbmuXWi42MSAPabOyu5vPiCOP7zVRVFptILcnD2T+hWpikLTdpseK2lNXtfk7I8QdD4forwsT2LwtU/oy5PRNfnodQR+81mQ7wzx4RMXPjF+0zCH6WAJcCLAcgD3rB+TuZ9Hp7h0/hPBXaSQyubGxpMriGNj4lzsgB58eAvdWcUy8op/ckUNHS1MTjcPtbt9oPY0ZAPc9xdlcd3oo1tfd4w9oOBZa4xEMcRe2TXWLvFoXYKToYp2wxWkliqWjtzxPIu85mzTkGi5AAtlrdQvb3QrWxEuhcypbcnLsSeOFxtfXRx/JY2VvGyOayp44OeWRZFdQSQuwTRvjd7r2lp9CLrHuuVpo42miqK5BTPecLGknkASe7IZrJn2W6N2GVrmusDhcMOR0y19VVyS5JcWo9TWxhAX0z8FdZTHjl8SslrbaKqo5+DndngtsgA4eZVy68STtb7RA/H0WLLtQDQE+OX80UJz4RMa7LOEZqo5wGq1b6yR2hDfD9V6p5yPase/O62+NNLLNvhzSyzP67kCfh+Ky9nNxSRDTE+MeGJzR+awr3F1sNhD5+n/APep/wDeMWSW6+5jFLKX1Ppaq2YySSN7gS6FznR5kAFzSwkjj2SdVcgo2Mvga1tyXHCALucbucbDMk5kq5LKGgkkAC9ye5aSp3siDiyIOleG4i1oOlw3UjPNw0Bvp3L1nhHutxRtKzZkUotLGyS1wMbWutfW1xkmKOFgb2WMaLNGQsBkAAtHNtKcu7ZbC0h4awXdKcsLXBrcxm7Fa+WFuYubYRiY5wDo+seDmJMT35uDvoWE4c7WL3ADK+t1HV4K9XhG7G38f0EbpRiwEjINzALjfOwvpkbZi4zVoxVLwTLJHEzDZ2AdptwQbOcbXFxnnmOPH1RUFRriEYzzcGuOfKNlmN8S5/HxWazYjLgyXlcMw6Q4rHubYMboNGjS+qlLyT055OK7R3LqqyunNPG50RlOCZ5wxublZwefbHewO0yW1r+hSVtJK5s+OoDcUcbG2YbZuZd13EltwCLZ21XZbIslRBPODJaeCeWj40e4hxDrhw1DvaBGRBBzCu08hFi05i/x1C+tNr7tU1ULVFPFLwu9jSR4O1HkVDKzoJ2e5xMfXRA/VZJib5dYHH4rc3xg5d0b7rO2jWtEvaiis+Y2OHCD2Y7ni92XgHcgF9LALXbA3fho4Ww07Axg14uceLnu+s48/wAslskJCIiAIiIChChXSF0dM2gBIx3V1DGlrXH2Xi5OCQDO2Zs4Zi5yIyU2VLKGk9mVlFSWGfLW1N3JIndXLG5kzXFrmm3K7HN99rrOALcr+K0rm219eH8l9TbzbpwV0XVzsuQbxyNsJI3ahzHcDextobZgrhu/u51RRyYpWh8brATNHZeftDVjzyJN+BPDmsrwso5LaumOYkUg2g5uRzHC/D+S630N7utkvWyFpcLxxNBBLR9Z7he7XO0AOgBP1guPugtp6foVkbL2xPSvxwSvifzaSL9xGjh3G4VIW+SK9Rth7/5PrMI4Lie73TrKyzayISDjJHZr/Nvsu8sK6du/vvSVtuonaXEfRu7Mn3DmfEXC6ozUjqjZGXDNrXbNimbgljZI0/Ve0OHoVEa3ov2dG2WVtMA7A8i7pC1pa0kEMLrBTYlYG2ahjYJMb2saWPGJxDRm0jUpJLG5fbOWc+ooWtY0MaGggGzQGjMX0Cg2/jLVI7425eBcFIJt8YI2gNLpCABZo4gcXHL0uodt/bHymQPwBtmhoF76FxuT5r4rQ0Wxuc5Lbfk7PV9ZRLT+1CSb22RrVaqz2HeH5q6rNZ9G7wH4he9D8SPkq/xr7mrsjG8T5KpzNvM/kFmbOoetfb6ozce7l5r2j6IxgCdAT4An8FQHx81ImgAYY2jCON7A/r4rWbRi1IHC/fk6xHqRnyQGPSu1Hdf8b/kpHulFirKRuWc0Ovc9p/Jazdbd+StqBBCWh7myEF18PZaTmQCRcgC9uK7Bux0O9S9ks9Q4vjLXNbCA0Bzcxd7wS7hoBouOdMnNNcHBZp5OxOK2JjWUELXukne3thzGhxtk/CC1tze5sBlb2jYZqj4zI3DDC5jXXJe4uhve5JwtHWEkm5uG3ucwVs6TZccZxNYMR1ebuefF7iXHzKyrLrwjuwjUU277QLPcSPcZeNmpOeE43a/WcRyAvZbKnpWsaGsa1rRo1oDQPIZK8ikkIiIAiIgCIiAIiIAiIgCIiAIiIArFZRslY6ORrXscLOa4AgjkQVfRAcP376KH05dNRh0kOros3SR8y3jIz4i3HVc5tewte/mvrTCoJvd0SU9YXSREwSuzJaAY3HW7mZZ34gi/G65Z0JvKOOzTJvqicDkpLEjNpGoPDuI1CttY4OFgb6gg8uN1MN4dzq6iv18XXQt0kbd7QP7Ys+Pzwi/PjGXvBPZBAFiATc+FwADncZLmalHkxsh0bp/0fJItnb/bQiiMfypxbawJwveO4PeC4Zd+XCy1NbXyTOxSvfI7m9xcfK+nkrDTdFhKcpcnBOycuWERFQzyFZq/Yd++IV9jCSGgEk5AAEkk5AADM5rCrqu2JmFwcCQ4EEWIOYIOd+5a1wk5LCN6YSlJYRhM1PkPQfzW92a3DTk6F7rd4BIb+pWii/Mrb7NrG9UWPIABOptke/nn8RyXsHvGzAsOVvyyWp2k/sn7RAHO17m3k1hVyeubb2rjvw2/u5uPdpzWulkMjsgeTQMzn4auJQHUegDZuKepnP1I2RDxkdidl4Rt9Su3WUT6NN0jQUbWPHzsh62bucQAGDuaAB43UtQBERAEREAREQBERAEREAREQBERAEREAREQBERAEREB5c1Q/eToto6q7gzqJD9eIAAnm5nsu+B71MrKllDinyVlFSWGcRHQlViRzRNAY9WvOME34FgacJ46kLZw9Bj7DHWNB4hsJd6EyD8F1uyrZZexDwY/GqznBzSHoNgyxVM552ETQfVpPxWfF0M0Itfr3eMlr/dA+CniKyqguxdU1riKNTsbdempBanhZHzcBd58Xuu4+ZWh356MKfaIL/oqi3ZmaNbaCRv1x36jgeCmiK6WDRJLg+Ut5dzKrZ0mGpjs12TJW9qN9uTuBtwNjlpxOnIX1/V0TJWOjkY17HCzmuAc1w5EHIrnO0OgmjfMXxyTRMOsTS1wHPC54JA7jf8ASSTg1v2c/wAV13oo6MpBKysq2YGt7UETvaLuEj2n2QNQDnexsLC803c6JqGjlErWvle3Nhlc1wafea0NAv3kEjgpnhQFUREAREQBERAEREAREQBERAEREAREQBERAEREAREQBERAEREAREQBERAEREAREQBERAEREAREQBERAEREAREQBERAEREAREQBERAEREAREQBERAEREAREQBERAEREAREQBERAEREA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" name="111 Nube"/>
          <p:cNvSpPr/>
          <p:nvPr/>
        </p:nvSpPr>
        <p:spPr>
          <a:xfrm>
            <a:off x="3563888" y="4941168"/>
            <a:ext cx="864096" cy="504056"/>
          </a:xfrm>
          <a:prstGeom prst="cloud">
            <a:avLst/>
          </a:prstGeom>
          <a:gradFill flip="none" rotWithShape="1">
            <a:gsLst>
              <a:gs pos="28000">
                <a:schemeClr val="accent1">
                  <a:shade val="30000"/>
                  <a:satMod val="115000"/>
                  <a:alpha val="17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 b="1" dirty="0">
              <a:solidFill>
                <a:srgbClr val="FF0000"/>
              </a:solidFill>
            </a:endParaRPr>
          </a:p>
        </p:txBody>
      </p:sp>
      <p:sp>
        <p:nvSpPr>
          <p:cNvPr id="113" name="112 Rectángulo"/>
          <p:cNvSpPr/>
          <p:nvPr/>
        </p:nvSpPr>
        <p:spPr>
          <a:xfrm>
            <a:off x="3563888" y="5013176"/>
            <a:ext cx="85792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050" b="1" dirty="0" smtClean="0">
                <a:solidFill>
                  <a:srgbClr val="FF0000"/>
                </a:solidFill>
              </a:rPr>
              <a:t>INTERNET</a:t>
            </a:r>
          </a:p>
          <a:p>
            <a:pPr algn="ctr"/>
            <a:r>
              <a:rPr lang="es-ES" sz="1050" b="1" dirty="0" smtClean="0">
                <a:solidFill>
                  <a:srgbClr val="FF0000"/>
                </a:solidFill>
              </a:rPr>
              <a:t>IP/GPRS</a:t>
            </a:r>
            <a:endParaRPr lang="es-ES" sz="1050" b="1" dirty="0">
              <a:solidFill>
                <a:srgbClr val="FF0000"/>
              </a:solidFill>
            </a:endParaRPr>
          </a:p>
        </p:txBody>
      </p:sp>
      <p:cxnSp>
        <p:nvCxnSpPr>
          <p:cNvPr id="126" name="125 Conector recto de flecha"/>
          <p:cNvCxnSpPr/>
          <p:nvPr/>
        </p:nvCxnSpPr>
        <p:spPr>
          <a:xfrm>
            <a:off x="4427984" y="5301208"/>
            <a:ext cx="2304256" cy="50405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130 Conector angular"/>
          <p:cNvCxnSpPr>
            <a:stCxn id="112" idx="3"/>
            <a:endCxn id="6156" idx="1"/>
          </p:cNvCxnSpPr>
          <p:nvPr/>
        </p:nvCxnSpPr>
        <p:spPr>
          <a:xfrm rot="5400000" flipH="1" flipV="1">
            <a:off x="3211217" y="3609205"/>
            <a:ext cx="2145503" cy="576064"/>
          </a:xfrm>
          <a:prstGeom prst="bentConnector2">
            <a:avLst/>
          </a:prstGeom>
          <a:ln w="285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140 Flecha abajo"/>
          <p:cNvSpPr/>
          <p:nvPr/>
        </p:nvSpPr>
        <p:spPr>
          <a:xfrm>
            <a:off x="5364088" y="357301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2" name="141 Flecha abajo"/>
          <p:cNvSpPr/>
          <p:nvPr/>
        </p:nvSpPr>
        <p:spPr>
          <a:xfrm rot="10800000">
            <a:off x="4860032" y="357301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267" name="Line 5"/>
          <p:cNvSpPr>
            <a:spLocks noChangeShapeType="1"/>
          </p:cNvSpPr>
          <p:nvPr/>
        </p:nvSpPr>
        <p:spPr bwMode="auto">
          <a:xfrm>
            <a:off x="684213" y="1124744"/>
            <a:ext cx="8135937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" name="142 Rectángulo"/>
          <p:cNvSpPr/>
          <p:nvPr/>
        </p:nvSpPr>
        <p:spPr>
          <a:xfrm>
            <a:off x="590548" y="1196752"/>
            <a:ext cx="1867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ctr">
              <a:buFont typeface="+mj-lt"/>
              <a:buAutoNum type="arabicPeriod"/>
            </a:pPr>
            <a:r>
              <a:rPr lang="es-ES" sz="1400" dirty="0" smtClean="0"/>
              <a:t>Operación Normal</a:t>
            </a:r>
          </a:p>
        </p:txBody>
      </p:sp>
      <p:sp>
        <p:nvSpPr>
          <p:cNvPr id="145" name="144 Rectángulo"/>
          <p:cNvSpPr/>
          <p:nvPr/>
        </p:nvSpPr>
        <p:spPr>
          <a:xfrm>
            <a:off x="598497" y="1438176"/>
            <a:ext cx="2691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ctr"/>
            <a:r>
              <a:rPr lang="es-ES" sz="1400" dirty="0" smtClean="0"/>
              <a:t>2.  Mantenimiento – Reposición</a:t>
            </a:r>
          </a:p>
        </p:txBody>
      </p:sp>
      <p:sp>
        <p:nvSpPr>
          <p:cNvPr id="148" name="147 Recortar rectángulo de esquina diagonal"/>
          <p:cNvSpPr/>
          <p:nvPr/>
        </p:nvSpPr>
        <p:spPr>
          <a:xfrm>
            <a:off x="2699792" y="3068960"/>
            <a:ext cx="338995" cy="361355"/>
          </a:xfrm>
          <a:prstGeom prst="snip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28600" indent="-228600" algn="ctr"/>
            <a:r>
              <a:rPr lang="es-ES" sz="1400" dirty="0" smtClean="0"/>
              <a:t>1</a:t>
            </a:r>
          </a:p>
        </p:txBody>
      </p:sp>
      <p:sp>
        <p:nvSpPr>
          <p:cNvPr id="152" name="151 Rectángulo"/>
          <p:cNvSpPr/>
          <p:nvPr/>
        </p:nvSpPr>
        <p:spPr>
          <a:xfrm>
            <a:off x="617924" y="1681063"/>
            <a:ext cx="1827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ctr"/>
            <a:r>
              <a:rPr lang="es-ES" sz="1400" dirty="0" smtClean="0"/>
              <a:t>3.  Procesos Críticos</a:t>
            </a:r>
          </a:p>
        </p:txBody>
      </p:sp>
      <p:cxnSp>
        <p:nvCxnSpPr>
          <p:cNvPr id="133" name="156 Conector curvado"/>
          <p:cNvCxnSpPr>
            <a:stCxn id="6168" idx="2"/>
            <a:endCxn id="109" idx="2"/>
          </p:cNvCxnSpPr>
          <p:nvPr/>
        </p:nvCxnSpPr>
        <p:spPr>
          <a:xfrm rot="5400000" flipH="1">
            <a:off x="4691979" y="2656184"/>
            <a:ext cx="860105" cy="6716688"/>
          </a:xfrm>
          <a:prstGeom prst="curvedConnector3">
            <a:avLst>
              <a:gd name="adj1" fmla="val -26578"/>
            </a:avLst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117 Conector recto de flecha"/>
          <p:cNvCxnSpPr>
            <a:stCxn id="49" idx="0"/>
          </p:cNvCxnSpPr>
          <p:nvPr/>
        </p:nvCxnSpPr>
        <p:spPr>
          <a:xfrm>
            <a:off x="3085958" y="4977172"/>
            <a:ext cx="477930" cy="324037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Conector curvado"/>
          <p:cNvCxnSpPr>
            <a:stCxn id="119" idx="3"/>
            <a:endCxn id="146" idx="0"/>
          </p:cNvCxnSpPr>
          <p:nvPr/>
        </p:nvCxnSpPr>
        <p:spPr>
          <a:xfrm>
            <a:off x="6372200" y="2980255"/>
            <a:ext cx="2140296" cy="376737"/>
          </a:xfrm>
          <a:prstGeom prst="curvedConnector2">
            <a:avLst/>
          </a:prstGeom>
          <a:ln w="12700">
            <a:solidFill>
              <a:srgbClr val="00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102 Grupo"/>
          <p:cNvGrpSpPr/>
          <p:nvPr/>
        </p:nvGrpSpPr>
        <p:grpSpPr>
          <a:xfrm>
            <a:off x="4427984" y="2383160"/>
            <a:ext cx="1728192" cy="1224136"/>
            <a:chOff x="5436096" y="4293096"/>
            <a:chExt cx="1728192" cy="1224136"/>
          </a:xfrm>
        </p:grpSpPr>
        <p:pic>
          <p:nvPicPr>
            <p:cNvPr id="6156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80112" y="4293096"/>
              <a:ext cx="1320800" cy="882650"/>
            </a:xfrm>
            <a:prstGeom prst="rect">
              <a:avLst/>
            </a:prstGeom>
            <a:ln w="12700" cap="sq">
              <a:noFill/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10" name="Text Box 4"/>
            <p:cNvSpPr txBox="1">
              <a:spLocks noChangeArrowheads="1"/>
            </p:cNvSpPr>
            <p:nvPr/>
          </p:nvSpPr>
          <p:spPr bwMode="auto">
            <a:xfrm>
              <a:off x="5436096" y="5117122"/>
              <a:ext cx="17281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bg2"/>
                  </a:solidFill>
                  <a:latin typeface="Verdana" pitchFamily="34" charset="0"/>
                </a:rPr>
                <a:t>Central Monitoreo </a:t>
              </a:r>
            </a:p>
            <a:p>
              <a:pPr algn="ctr"/>
              <a:r>
                <a:rPr lang="es-ES" sz="1000" dirty="0" smtClean="0">
                  <a:solidFill>
                    <a:schemeClr val="bg2"/>
                  </a:solidFill>
                  <a:latin typeface="Verdana" pitchFamily="34" charset="0"/>
                </a:rPr>
                <a:t>Data Mining - Reportes</a:t>
              </a:r>
              <a:endParaRPr lang="es-ES" sz="1000" dirty="0">
                <a:solidFill>
                  <a:schemeClr val="bg2"/>
                </a:solidFill>
                <a:latin typeface="Verdana" pitchFamily="34" charset="0"/>
              </a:endParaRPr>
            </a:p>
          </p:txBody>
        </p:sp>
      </p:grpSp>
      <p:sp>
        <p:nvSpPr>
          <p:cNvPr id="150" name="149 Recortar rectángulo de esquina diagonal"/>
          <p:cNvSpPr/>
          <p:nvPr/>
        </p:nvSpPr>
        <p:spPr>
          <a:xfrm>
            <a:off x="1619672" y="2204864"/>
            <a:ext cx="338995" cy="361355"/>
          </a:xfrm>
          <a:prstGeom prst="snip2Diag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228600" indent="-228600" algn="ctr"/>
            <a:r>
              <a:rPr lang="es-ES" sz="1400" dirty="0" smtClean="0"/>
              <a:t>3</a:t>
            </a:r>
          </a:p>
        </p:txBody>
      </p:sp>
      <p:grpSp>
        <p:nvGrpSpPr>
          <p:cNvPr id="39" name="120 Grupo"/>
          <p:cNvGrpSpPr/>
          <p:nvPr/>
        </p:nvGrpSpPr>
        <p:grpSpPr>
          <a:xfrm>
            <a:off x="7812360" y="4077072"/>
            <a:ext cx="864096" cy="606261"/>
            <a:chOff x="4644008" y="2996952"/>
            <a:chExt cx="864096" cy="606261"/>
          </a:xfrm>
        </p:grpSpPr>
        <p:pic>
          <p:nvPicPr>
            <p:cNvPr id="123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2996952"/>
              <a:ext cx="43815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" name="Text Box 4"/>
            <p:cNvSpPr txBox="1">
              <a:spLocks noChangeArrowheads="1"/>
            </p:cNvSpPr>
            <p:nvPr/>
          </p:nvSpPr>
          <p:spPr bwMode="auto">
            <a:xfrm>
              <a:off x="4644008" y="3356992"/>
              <a:ext cx="8640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bg2"/>
                  </a:solidFill>
                  <a:latin typeface="Verdana" pitchFamily="34" charset="0"/>
                </a:rPr>
                <a:t>Reportes</a:t>
              </a:r>
              <a:endParaRPr lang="es-ES" sz="1000" dirty="0">
                <a:solidFill>
                  <a:schemeClr val="bg2"/>
                </a:solidFill>
                <a:latin typeface="Verdana" pitchFamily="34" charset="0"/>
              </a:endParaRPr>
            </a:p>
          </p:txBody>
        </p:sp>
      </p:grpSp>
      <p:sp>
        <p:nvSpPr>
          <p:cNvPr id="125" name="Rectangle 7"/>
          <p:cNvSpPr>
            <a:spLocks noChangeArrowheads="1"/>
          </p:cNvSpPr>
          <p:nvPr/>
        </p:nvSpPr>
        <p:spPr bwMode="auto">
          <a:xfrm>
            <a:off x="827088" y="285750"/>
            <a:ext cx="47099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TECNISERVI iPRESER S.p.A</a:t>
            </a:r>
            <a:r>
              <a:rPr lang="es-ES" sz="20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.  </a:t>
            </a:r>
          </a:p>
        </p:txBody>
      </p:sp>
      <p:grpSp>
        <p:nvGrpSpPr>
          <p:cNvPr id="163" name="162 Grupo"/>
          <p:cNvGrpSpPr/>
          <p:nvPr/>
        </p:nvGrpSpPr>
        <p:grpSpPr>
          <a:xfrm>
            <a:off x="2010665" y="3453704"/>
            <a:ext cx="441749" cy="186558"/>
            <a:chOff x="1967807" y="3277837"/>
            <a:chExt cx="294499" cy="129730"/>
          </a:xfrm>
        </p:grpSpPr>
        <p:sp>
          <p:nvSpPr>
            <p:cNvPr id="144" name="143 Forma libre"/>
            <p:cNvSpPr/>
            <p:nvPr/>
          </p:nvSpPr>
          <p:spPr>
            <a:xfrm flipH="1">
              <a:off x="1967807" y="3281372"/>
              <a:ext cx="45719" cy="123814"/>
            </a:xfrm>
            <a:custGeom>
              <a:avLst/>
              <a:gdLst>
                <a:gd name="connsiteX0" fmla="*/ 14198 w 43823"/>
                <a:gd name="connsiteY0" fmla="*/ 126207 h 131761"/>
                <a:gd name="connsiteX1" fmla="*/ 11817 w 43823"/>
                <a:gd name="connsiteY1" fmla="*/ 111919 h 131761"/>
                <a:gd name="connsiteX2" fmla="*/ 4673 w 43823"/>
                <a:gd name="connsiteY2" fmla="*/ 109538 h 131761"/>
                <a:gd name="connsiteX3" fmla="*/ 2292 w 43823"/>
                <a:gd name="connsiteY3" fmla="*/ 102394 h 131761"/>
                <a:gd name="connsiteX4" fmla="*/ 9436 w 43823"/>
                <a:gd name="connsiteY4" fmla="*/ 66675 h 131761"/>
                <a:gd name="connsiteX5" fmla="*/ 16579 w 43823"/>
                <a:gd name="connsiteY5" fmla="*/ 64294 h 131761"/>
                <a:gd name="connsiteX6" fmla="*/ 26104 w 43823"/>
                <a:gd name="connsiteY6" fmla="*/ 50007 h 131761"/>
                <a:gd name="connsiteX7" fmla="*/ 30867 w 43823"/>
                <a:gd name="connsiteY7" fmla="*/ 35719 h 131761"/>
                <a:gd name="connsiteX8" fmla="*/ 28486 w 43823"/>
                <a:gd name="connsiteY8" fmla="*/ 7144 h 131761"/>
                <a:gd name="connsiteX9" fmla="*/ 23723 w 43823"/>
                <a:gd name="connsiteY9" fmla="*/ 0 h 131761"/>
                <a:gd name="connsiteX10" fmla="*/ 26104 w 43823"/>
                <a:gd name="connsiteY10" fmla="*/ 7144 h 131761"/>
                <a:gd name="connsiteX11" fmla="*/ 30867 w 43823"/>
                <a:gd name="connsiteY11" fmla="*/ 14288 h 131761"/>
                <a:gd name="connsiteX12" fmla="*/ 35629 w 43823"/>
                <a:gd name="connsiteY12" fmla="*/ 38100 h 131761"/>
                <a:gd name="connsiteX13" fmla="*/ 40392 w 43823"/>
                <a:gd name="connsiteY13" fmla="*/ 52388 h 131761"/>
                <a:gd name="connsiteX14" fmla="*/ 42773 w 43823"/>
                <a:gd name="connsiteY14" fmla="*/ 59532 h 131761"/>
                <a:gd name="connsiteX15" fmla="*/ 40392 w 43823"/>
                <a:gd name="connsiteY15" fmla="*/ 88107 h 131761"/>
                <a:gd name="connsiteX16" fmla="*/ 30867 w 43823"/>
                <a:gd name="connsiteY16" fmla="*/ 90488 h 131761"/>
                <a:gd name="connsiteX17" fmla="*/ 28486 w 43823"/>
                <a:gd name="connsiteY17" fmla="*/ 97632 h 131761"/>
                <a:gd name="connsiteX18" fmla="*/ 14198 w 43823"/>
                <a:gd name="connsiteY18" fmla="*/ 126207 h 13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823" h="131761">
                  <a:moveTo>
                    <a:pt x="14198" y="126207"/>
                  </a:moveTo>
                  <a:cubicBezTo>
                    <a:pt x="11420" y="128588"/>
                    <a:pt x="14213" y="116111"/>
                    <a:pt x="11817" y="111919"/>
                  </a:cubicBezTo>
                  <a:cubicBezTo>
                    <a:pt x="10572" y="109740"/>
                    <a:pt x="6448" y="111313"/>
                    <a:pt x="4673" y="109538"/>
                  </a:cubicBezTo>
                  <a:cubicBezTo>
                    <a:pt x="2898" y="107763"/>
                    <a:pt x="3086" y="104775"/>
                    <a:pt x="2292" y="102394"/>
                  </a:cubicBezTo>
                  <a:cubicBezTo>
                    <a:pt x="2810" y="96172"/>
                    <a:pt x="0" y="74224"/>
                    <a:pt x="9436" y="66675"/>
                  </a:cubicBezTo>
                  <a:cubicBezTo>
                    <a:pt x="11396" y="65107"/>
                    <a:pt x="14198" y="65088"/>
                    <a:pt x="16579" y="64294"/>
                  </a:cubicBezTo>
                  <a:cubicBezTo>
                    <a:pt x="19754" y="59532"/>
                    <a:pt x="24294" y="55437"/>
                    <a:pt x="26104" y="50007"/>
                  </a:cubicBezTo>
                  <a:lnTo>
                    <a:pt x="30867" y="35719"/>
                  </a:lnTo>
                  <a:cubicBezTo>
                    <a:pt x="30073" y="26194"/>
                    <a:pt x="30361" y="16516"/>
                    <a:pt x="28486" y="7144"/>
                  </a:cubicBezTo>
                  <a:cubicBezTo>
                    <a:pt x="27925" y="4338"/>
                    <a:pt x="26585" y="0"/>
                    <a:pt x="23723" y="0"/>
                  </a:cubicBezTo>
                  <a:cubicBezTo>
                    <a:pt x="21213" y="0"/>
                    <a:pt x="24981" y="4899"/>
                    <a:pt x="26104" y="7144"/>
                  </a:cubicBezTo>
                  <a:cubicBezTo>
                    <a:pt x="27384" y="9704"/>
                    <a:pt x="29279" y="11907"/>
                    <a:pt x="30867" y="14288"/>
                  </a:cubicBezTo>
                  <a:cubicBezTo>
                    <a:pt x="37472" y="34104"/>
                    <a:pt x="27417" y="2518"/>
                    <a:pt x="35629" y="38100"/>
                  </a:cubicBezTo>
                  <a:cubicBezTo>
                    <a:pt x="36758" y="42992"/>
                    <a:pt x="38804" y="47625"/>
                    <a:pt x="40392" y="52388"/>
                  </a:cubicBezTo>
                  <a:lnTo>
                    <a:pt x="42773" y="59532"/>
                  </a:lnTo>
                  <a:cubicBezTo>
                    <a:pt x="41979" y="69057"/>
                    <a:pt x="43823" y="79186"/>
                    <a:pt x="40392" y="88107"/>
                  </a:cubicBezTo>
                  <a:cubicBezTo>
                    <a:pt x="39217" y="91162"/>
                    <a:pt x="33423" y="88444"/>
                    <a:pt x="30867" y="90488"/>
                  </a:cubicBezTo>
                  <a:cubicBezTo>
                    <a:pt x="28907" y="92056"/>
                    <a:pt x="29280" y="95251"/>
                    <a:pt x="28486" y="97632"/>
                  </a:cubicBezTo>
                  <a:cubicBezTo>
                    <a:pt x="26047" y="131761"/>
                    <a:pt x="16976" y="123826"/>
                    <a:pt x="14198" y="126207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146 Forma libre"/>
            <p:cNvSpPr/>
            <p:nvPr/>
          </p:nvSpPr>
          <p:spPr>
            <a:xfrm flipH="1">
              <a:off x="2027332" y="3283753"/>
              <a:ext cx="45719" cy="123814"/>
            </a:xfrm>
            <a:custGeom>
              <a:avLst/>
              <a:gdLst>
                <a:gd name="connsiteX0" fmla="*/ 14198 w 43823"/>
                <a:gd name="connsiteY0" fmla="*/ 126207 h 131761"/>
                <a:gd name="connsiteX1" fmla="*/ 11817 w 43823"/>
                <a:gd name="connsiteY1" fmla="*/ 111919 h 131761"/>
                <a:gd name="connsiteX2" fmla="*/ 4673 w 43823"/>
                <a:gd name="connsiteY2" fmla="*/ 109538 h 131761"/>
                <a:gd name="connsiteX3" fmla="*/ 2292 w 43823"/>
                <a:gd name="connsiteY3" fmla="*/ 102394 h 131761"/>
                <a:gd name="connsiteX4" fmla="*/ 9436 w 43823"/>
                <a:gd name="connsiteY4" fmla="*/ 66675 h 131761"/>
                <a:gd name="connsiteX5" fmla="*/ 16579 w 43823"/>
                <a:gd name="connsiteY5" fmla="*/ 64294 h 131761"/>
                <a:gd name="connsiteX6" fmla="*/ 26104 w 43823"/>
                <a:gd name="connsiteY6" fmla="*/ 50007 h 131761"/>
                <a:gd name="connsiteX7" fmla="*/ 30867 w 43823"/>
                <a:gd name="connsiteY7" fmla="*/ 35719 h 131761"/>
                <a:gd name="connsiteX8" fmla="*/ 28486 w 43823"/>
                <a:gd name="connsiteY8" fmla="*/ 7144 h 131761"/>
                <a:gd name="connsiteX9" fmla="*/ 23723 w 43823"/>
                <a:gd name="connsiteY9" fmla="*/ 0 h 131761"/>
                <a:gd name="connsiteX10" fmla="*/ 26104 w 43823"/>
                <a:gd name="connsiteY10" fmla="*/ 7144 h 131761"/>
                <a:gd name="connsiteX11" fmla="*/ 30867 w 43823"/>
                <a:gd name="connsiteY11" fmla="*/ 14288 h 131761"/>
                <a:gd name="connsiteX12" fmla="*/ 35629 w 43823"/>
                <a:gd name="connsiteY12" fmla="*/ 38100 h 131761"/>
                <a:gd name="connsiteX13" fmla="*/ 40392 w 43823"/>
                <a:gd name="connsiteY13" fmla="*/ 52388 h 131761"/>
                <a:gd name="connsiteX14" fmla="*/ 42773 w 43823"/>
                <a:gd name="connsiteY14" fmla="*/ 59532 h 131761"/>
                <a:gd name="connsiteX15" fmla="*/ 40392 w 43823"/>
                <a:gd name="connsiteY15" fmla="*/ 88107 h 131761"/>
                <a:gd name="connsiteX16" fmla="*/ 30867 w 43823"/>
                <a:gd name="connsiteY16" fmla="*/ 90488 h 131761"/>
                <a:gd name="connsiteX17" fmla="*/ 28486 w 43823"/>
                <a:gd name="connsiteY17" fmla="*/ 97632 h 131761"/>
                <a:gd name="connsiteX18" fmla="*/ 14198 w 43823"/>
                <a:gd name="connsiteY18" fmla="*/ 126207 h 13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823" h="131761">
                  <a:moveTo>
                    <a:pt x="14198" y="126207"/>
                  </a:moveTo>
                  <a:cubicBezTo>
                    <a:pt x="11420" y="128588"/>
                    <a:pt x="14213" y="116111"/>
                    <a:pt x="11817" y="111919"/>
                  </a:cubicBezTo>
                  <a:cubicBezTo>
                    <a:pt x="10572" y="109740"/>
                    <a:pt x="6448" y="111313"/>
                    <a:pt x="4673" y="109538"/>
                  </a:cubicBezTo>
                  <a:cubicBezTo>
                    <a:pt x="2898" y="107763"/>
                    <a:pt x="3086" y="104775"/>
                    <a:pt x="2292" y="102394"/>
                  </a:cubicBezTo>
                  <a:cubicBezTo>
                    <a:pt x="2810" y="96172"/>
                    <a:pt x="0" y="74224"/>
                    <a:pt x="9436" y="66675"/>
                  </a:cubicBezTo>
                  <a:cubicBezTo>
                    <a:pt x="11396" y="65107"/>
                    <a:pt x="14198" y="65088"/>
                    <a:pt x="16579" y="64294"/>
                  </a:cubicBezTo>
                  <a:cubicBezTo>
                    <a:pt x="19754" y="59532"/>
                    <a:pt x="24294" y="55437"/>
                    <a:pt x="26104" y="50007"/>
                  </a:cubicBezTo>
                  <a:lnTo>
                    <a:pt x="30867" y="35719"/>
                  </a:lnTo>
                  <a:cubicBezTo>
                    <a:pt x="30073" y="26194"/>
                    <a:pt x="30361" y="16516"/>
                    <a:pt x="28486" y="7144"/>
                  </a:cubicBezTo>
                  <a:cubicBezTo>
                    <a:pt x="27925" y="4338"/>
                    <a:pt x="26585" y="0"/>
                    <a:pt x="23723" y="0"/>
                  </a:cubicBezTo>
                  <a:cubicBezTo>
                    <a:pt x="21213" y="0"/>
                    <a:pt x="24981" y="4899"/>
                    <a:pt x="26104" y="7144"/>
                  </a:cubicBezTo>
                  <a:cubicBezTo>
                    <a:pt x="27384" y="9704"/>
                    <a:pt x="29279" y="11907"/>
                    <a:pt x="30867" y="14288"/>
                  </a:cubicBezTo>
                  <a:cubicBezTo>
                    <a:pt x="37472" y="34104"/>
                    <a:pt x="27417" y="2518"/>
                    <a:pt x="35629" y="38100"/>
                  </a:cubicBezTo>
                  <a:cubicBezTo>
                    <a:pt x="36758" y="42992"/>
                    <a:pt x="38804" y="47625"/>
                    <a:pt x="40392" y="52388"/>
                  </a:cubicBezTo>
                  <a:lnTo>
                    <a:pt x="42773" y="59532"/>
                  </a:lnTo>
                  <a:cubicBezTo>
                    <a:pt x="41979" y="69057"/>
                    <a:pt x="43823" y="79186"/>
                    <a:pt x="40392" y="88107"/>
                  </a:cubicBezTo>
                  <a:cubicBezTo>
                    <a:pt x="39217" y="91162"/>
                    <a:pt x="33423" y="88444"/>
                    <a:pt x="30867" y="90488"/>
                  </a:cubicBezTo>
                  <a:cubicBezTo>
                    <a:pt x="28907" y="92056"/>
                    <a:pt x="29280" y="95251"/>
                    <a:pt x="28486" y="97632"/>
                  </a:cubicBezTo>
                  <a:cubicBezTo>
                    <a:pt x="26047" y="131761"/>
                    <a:pt x="16976" y="123826"/>
                    <a:pt x="14198" y="126207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150 Forma libre"/>
            <p:cNvSpPr/>
            <p:nvPr/>
          </p:nvSpPr>
          <p:spPr>
            <a:xfrm flipH="1">
              <a:off x="2086873" y="3280218"/>
              <a:ext cx="45719" cy="123814"/>
            </a:xfrm>
            <a:custGeom>
              <a:avLst/>
              <a:gdLst>
                <a:gd name="connsiteX0" fmla="*/ 14198 w 43823"/>
                <a:gd name="connsiteY0" fmla="*/ 126207 h 131761"/>
                <a:gd name="connsiteX1" fmla="*/ 11817 w 43823"/>
                <a:gd name="connsiteY1" fmla="*/ 111919 h 131761"/>
                <a:gd name="connsiteX2" fmla="*/ 4673 w 43823"/>
                <a:gd name="connsiteY2" fmla="*/ 109538 h 131761"/>
                <a:gd name="connsiteX3" fmla="*/ 2292 w 43823"/>
                <a:gd name="connsiteY3" fmla="*/ 102394 h 131761"/>
                <a:gd name="connsiteX4" fmla="*/ 9436 w 43823"/>
                <a:gd name="connsiteY4" fmla="*/ 66675 h 131761"/>
                <a:gd name="connsiteX5" fmla="*/ 16579 w 43823"/>
                <a:gd name="connsiteY5" fmla="*/ 64294 h 131761"/>
                <a:gd name="connsiteX6" fmla="*/ 26104 w 43823"/>
                <a:gd name="connsiteY6" fmla="*/ 50007 h 131761"/>
                <a:gd name="connsiteX7" fmla="*/ 30867 w 43823"/>
                <a:gd name="connsiteY7" fmla="*/ 35719 h 131761"/>
                <a:gd name="connsiteX8" fmla="*/ 28486 w 43823"/>
                <a:gd name="connsiteY8" fmla="*/ 7144 h 131761"/>
                <a:gd name="connsiteX9" fmla="*/ 23723 w 43823"/>
                <a:gd name="connsiteY9" fmla="*/ 0 h 131761"/>
                <a:gd name="connsiteX10" fmla="*/ 26104 w 43823"/>
                <a:gd name="connsiteY10" fmla="*/ 7144 h 131761"/>
                <a:gd name="connsiteX11" fmla="*/ 30867 w 43823"/>
                <a:gd name="connsiteY11" fmla="*/ 14288 h 131761"/>
                <a:gd name="connsiteX12" fmla="*/ 35629 w 43823"/>
                <a:gd name="connsiteY12" fmla="*/ 38100 h 131761"/>
                <a:gd name="connsiteX13" fmla="*/ 40392 w 43823"/>
                <a:gd name="connsiteY13" fmla="*/ 52388 h 131761"/>
                <a:gd name="connsiteX14" fmla="*/ 42773 w 43823"/>
                <a:gd name="connsiteY14" fmla="*/ 59532 h 131761"/>
                <a:gd name="connsiteX15" fmla="*/ 40392 w 43823"/>
                <a:gd name="connsiteY15" fmla="*/ 88107 h 131761"/>
                <a:gd name="connsiteX16" fmla="*/ 30867 w 43823"/>
                <a:gd name="connsiteY16" fmla="*/ 90488 h 131761"/>
                <a:gd name="connsiteX17" fmla="*/ 28486 w 43823"/>
                <a:gd name="connsiteY17" fmla="*/ 97632 h 131761"/>
                <a:gd name="connsiteX18" fmla="*/ 14198 w 43823"/>
                <a:gd name="connsiteY18" fmla="*/ 126207 h 13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823" h="131761">
                  <a:moveTo>
                    <a:pt x="14198" y="126207"/>
                  </a:moveTo>
                  <a:cubicBezTo>
                    <a:pt x="11420" y="128588"/>
                    <a:pt x="14213" y="116111"/>
                    <a:pt x="11817" y="111919"/>
                  </a:cubicBezTo>
                  <a:cubicBezTo>
                    <a:pt x="10572" y="109740"/>
                    <a:pt x="6448" y="111313"/>
                    <a:pt x="4673" y="109538"/>
                  </a:cubicBezTo>
                  <a:cubicBezTo>
                    <a:pt x="2898" y="107763"/>
                    <a:pt x="3086" y="104775"/>
                    <a:pt x="2292" y="102394"/>
                  </a:cubicBezTo>
                  <a:cubicBezTo>
                    <a:pt x="2810" y="96172"/>
                    <a:pt x="0" y="74224"/>
                    <a:pt x="9436" y="66675"/>
                  </a:cubicBezTo>
                  <a:cubicBezTo>
                    <a:pt x="11396" y="65107"/>
                    <a:pt x="14198" y="65088"/>
                    <a:pt x="16579" y="64294"/>
                  </a:cubicBezTo>
                  <a:cubicBezTo>
                    <a:pt x="19754" y="59532"/>
                    <a:pt x="24294" y="55437"/>
                    <a:pt x="26104" y="50007"/>
                  </a:cubicBezTo>
                  <a:lnTo>
                    <a:pt x="30867" y="35719"/>
                  </a:lnTo>
                  <a:cubicBezTo>
                    <a:pt x="30073" y="26194"/>
                    <a:pt x="30361" y="16516"/>
                    <a:pt x="28486" y="7144"/>
                  </a:cubicBezTo>
                  <a:cubicBezTo>
                    <a:pt x="27925" y="4338"/>
                    <a:pt x="26585" y="0"/>
                    <a:pt x="23723" y="0"/>
                  </a:cubicBezTo>
                  <a:cubicBezTo>
                    <a:pt x="21213" y="0"/>
                    <a:pt x="24981" y="4899"/>
                    <a:pt x="26104" y="7144"/>
                  </a:cubicBezTo>
                  <a:cubicBezTo>
                    <a:pt x="27384" y="9704"/>
                    <a:pt x="29279" y="11907"/>
                    <a:pt x="30867" y="14288"/>
                  </a:cubicBezTo>
                  <a:cubicBezTo>
                    <a:pt x="37472" y="34104"/>
                    <a:pt x="27417" y="2518"/>
                    <a:pt x="35629" y="38100"/>
                  </a:cubicBezTo>
                  <a:cubicBezTo>
                    <a:pt x="36758" y="42992"/>
                    <a:pt x="38804" y="47625"/>
                    <a:pt x="40392" y="52388"/>
                  </a:cubicBezTo>
                  <a:lnTo>
                    <a:pt x="42773" y="59532"/>
                  </a:lnTo>
                  <a:cubicBezTo>
                    <a:pt x="41979" y="69057"/>
                    <a:pt x="43823" y="79186"/>
                    <a:pt x="40392" y="88107"/>
                  </a:cubicBezTo>
                  <a:cubicBezTo>
                    <a:pt x="39217" y="91162"/>
                    <a:pt x="33423" y="88444"/>
                    <a:pt x="30867" y="90488"/>
                  </a:cubicBezTo>
                  <a:cubicBezTo>
                    <a:pt x="28907" y="92056"/>
                    <a:pt x="29280" y="95251"/>
                    <a:pt x="28486" y="97632"/>
                  </a:cubicBezTo>
                  <a:cubicBezTo>
                    <a:pt x="26047" y="131761"/>
                    <a:pt x="16976" y="123826"/>
                    <a:pt x="14198" y="126207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152 Forma libre"/>
            <p:cNvSpPr/>
            <p:nvPr/>
          </p:nvSpPr>
          <p:spPr>
            <a:xfrm flipH="1">
              <a:off x="2146398" y="3282599"/>
              <a:ext cx="45719" cy="123814"/>
            </a:xfrm>
            <a:custGeom>
              <a:avLst/>
              <a:gdLst>
                <a:gd name="connsiteX0" fmla="*/ 14198 w 43823"/>
                <a:gd name="connsiteY0" fmla="*/ 126207 h 131761"/>
                <a:gd name="connsiteX1" fmla="*/ 11817 w 43823"/>
                <a:gd name="connsiteY1" fmla="*/ 111919 h 131761"/>
                <a:gd name="connsiteX2" fmla="*/ 4673 w 43823"/>
                <a:gd name="connsiteY2" fmla="*/ 109538 h 131761"/>
                <a:gd name="connsiteX3" fmla="*/ 2292 w 43823"/>
                <a:gd name="connsiteY3" fmla="*/ 102394 h 131761"/>
                <a:gd name="connsiteX4" fmla="*/ 9436 w 43823"/>
                <a:gd name="connsiteY4" fmla="*/ 66675 h 131761"/>
                <a:gd name="connsiteX5" fmla="*/ 16579 w 43823"/>
                <a:gd name="connsiteY5" fmla="*/ 64294 h 131761"/>
                <a:gd name="connsiteX6" fmla="*/ 26104 w 43823"/>
                <a:gd name="connsiteY6" fmla="*/ 50007 h 131761"/>
                <a:gd name="connsiteX7" fmla="*/ 30867 w 43823"/>
                <a:gd name="connsiteY7" fmla="*/ 35719 h 131761"/>
                <a:gd name="connsiteX8" fmla="*/ 28486 w 43823"/>
                <a:gd name="connsiteY8" fmla="*/ 7144 h 131761"/>
                <a:gd name="connsiteX9" fmla="*/ 23723 w 43823"/>
                <a:gd name="connsiteY9" fmla="*/ 0 h 131761"/>
                <a:gd name="connsiteX10" fmla="*/ 26104 w 43823"/>
                <a:gd name="connsiteY10" fmla="*/ 7144 h 131761"/>
                <a:gd name="connsiteX11" fmla="*/ 30867 w 43823"/>
                <a:gd name="connsiteY11" fmla="*/ 14288 h 131761"/>
                <a:gd name="connsiteX12" fmla="*/ 35629 w 43823"/>
                <a:gd name="connsiteY12" fmla="*/ 38100 h 131761"/>
                <a:gd name="connsiteX13" fmla="*/ 40392 w 43823"/>
                <a:gd name="connsiteY13" fmla="*/ 52388 h 131761"/>
                <a:gd name="connsiteX14" fmla="*/ 42773 w 43823"/>
                <a:gd name="connsiteY14" fmla="*/ 59532 h 131761"/>
                <a:gd name="connsiteX15" fmla="*/ 40392 w 43823"/>
                <a:gd name="connsiteY15" fmla="*/ 88107 h 131761"/>
                <a:gd name="connsiteX16" fmla="*/ 30867 w 43823"/>
                <a:gd name="connsiteY16" fmla="*/ 90488 h 131761"/>
                <a:gd name="connsiteX17" fmla="*/ 28486 w 43823"/>
                <a:gd name="connsiteY17" fmla="*/ 97632 h 131761"/>
                <a:gd name="connsiteX18" fmla="*/ 14198 w 43823"/>
                <a:gd name="connsiteY18" fmla="*/ 126207 h 13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823" h="131761">
                  <a:moveTo>
                    <a:pt x="14198" y="126207"/>
                  </a:moveTo>
                  <a:cubicBezTo>
                    <a:pt x="11420" y="128588"/>
                    <a:pt x="14213" y="116111"/>
                    <a:pt x="11817" y="111919"/>
                  </a:cubicBezTo>
                  <a:cubicBezTo>
                    <a:pt x="10572" y="109740"/>
                    <a:pt x="6448" y="111313"/>
                    <a:pt x="4673" y="109538"/>
                  </a:cubicBezTo>
                  <a:cubicBezTo>
                    <a:pt x="2898" y="107763"/>
                    <a:pt x="3086" y="104775"/>
                    <a:pt x="2292" y="102394"/>
                  </a:cubicBezTo>
                  <a:cubicBezTo>
                    <a:pt x="2810" y="96172"/>
                    <a:pt x="0" y="74224"/>
                    <a:pt x="9436" y="66675"/>
                  </a:cubicBezTo>
                  <a:cubicBezTo>
                    <a:pt x="11396" y="65107"/>
                    <a:pt x="14198" y="65088"/>
                    <a:pt x="16579" y="64294"/>
                  </a:cubicBezTo>
                  <a:cubicBezTo>
                    <a:pt x="19754" y="59532"/>
                    <a:pt x="24294" y="55437"/>
                    <a:pt x="26104" y="50007"/>
                  </a:cubicBezTo>
                  <a:lnTo>
                    <a:pt x="30867" y="35719"/>
                  </a:lnTo>
                  <a:cubicBezTo>
                    <a:pt x="30073" y="26194"/>
                    <a:pt x="30361" y="16516"/>
                    <a:pt x="28486" y="7144"/>
                  </a:cubicBezTo>
                  <a:cubicBezTo>
                    <a:pt x="27925" y="4338"/>
                    <a:pt x="26585" y="0"/>
                    <a:pt x="23723" y="0"/>
                  </a:cubicBezTo>
                  <a:cubicBezTo>
                    <a:pt x="21213" y="0"/>
                    <a:pt x="24981" y="4899"/>
                    <a:pt x="26104" y="7144"/>
                  </a:cubicBezTo>
                  <a:cubicBezTo>
                    <a:pt x="27384" y="9704"/>
                    <a:pt x="29279" y="11907"/>
                    <a:pt x="30867" y="14288"/>
                  </a:cubicBezTo>
                  <a:cubicBezTo>
                    <a:pt x="37472" y="34104"/>
                    <a:pt x="27417" y="2518"/>
                    <a:pt x="35629" y="38100"/>
                  </a:cubicBezTo>
                  <a:cubicBezTo>
                    <a:pt x="36758" y="42992"/>
                    <a:pt x="38804" y="47625"/>
                    <a:pt x="40392" y="52388"/>
                  </a:cubicBezTo>
                  <a:lnTo>
                    <a:pt x="42773" y="59532"/>
                  </a:lnTo>
                  <a:cubicBezTo>
                    <a:pt x="41979" y="69057"/>
                    <a:pt x="43823" y="79186"/>
                    <a:pt x="40392" y="88107"/>
                  </a:cubicBezTo>
                  <a:cubicBezTo>
                    <a:pt x="39217" y="91162"/>
                    <a:pt x="33423" y="88444"/>
                    <a:pt x="30867" y="90488"/>
                  </a:cubicBezTo>
                  <a:cubicBezTo>
                    <a:pt x="28907" y="92056"/>
                    <a:pt x="29280" y="95251"/>
                    <a:pt x="28486" y="97632"/>
                  </a:cubicBezTo>
                  <a:cubicBezTo>
                    <a:pt x="26047" y="131761"/>
                    <a:pt x="16976" y="123826"/>
                    <a:pt x="14198" y="126207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153 Forma libre"/>
            <p:cNvSpPr/>
            <p:nvPr/>
          </p:nvSpPr>
          <p:spPr>
            <a:xfrm flipH="1">
              <a:off x="2216587" y="3277837"/>
              <a:ext cx="45719" cy="123814"/>
            </a:xfrm>
            <a:custGeom>
              <a:avLst/>
              <a:gdLst>
                <a:gd name="connsiteX0" fmla="*/ 14198 w 43823"/>
                <a:gd name="connsiteY0" fmla="*/ 126207 h 131761"/>
                <a:gd name="connsiteX1" fmla="*/ 11817 w 43823"/>
                <a:gd name="connsiteY1" fmla="*/ 111919 h 131761"/>
                <a:gd name="connsiteX2" fmla="*/ 4673 w 43823"/>
                <a:gd name="connsiteY2" fmla="*/ 109538 h 131761"/>
                <a:gd name="connsiteX3" fmla="*/ 2292 w 43823"/>
                <a:gd name="connsiteY3" fmla="*/ 102394 h 131761"/>
                <a:gd name="connsiteX4" fmla="*/ 9436 w 43823"/>
                <a:gd name="connsiteY4" fmla="*/ 66675 h 131761"/>
                <a:gd name="connsiteX5" fmla="*/ 16579 w 43823"/>
                <a:gd name="connsiteY5" fmla="*/ 64294 h 131761"/>
                <a:gd name="connsiteX6" fmla="*/ 26104 w 43823"/>
                <a:gd name="connsiteY6" fmla="*/ 50007 h 131761"/>
                <a:gd name="connsiteX7" fmla="*/ 30867 w 43823"/>
                <a:gd name="connsiteY7" fmla="*/ 35719 h 131761"/>
                <a:gd name="connsiteX8" fmla="*/ 28486 w 43823"/>
                <a:gd name="connsiteY8" fmla="*/ 7144 h 131761"/>
                <a:gd name="connsiteX9" fmla="*/ 23723 w 43823"/>
                <a:gd name="connsiteY9" fmla="*/ 0 h 131761"/>
                <a:gd name="connsiteX10" fmla="*/ 26104 w 43823"/>
                <a:gd name="connsiteY10" fmla="*/ 7144 h 131761"/>
                <a:gd name="connsiteX11" fmla="*/ 30867 w 43823"/>
                <a:gd name="connsiteY11" fmla="*/ 14288 h 131761"/>
                <a:gd name="connsiteX12" fmla="*/ 35629 w 43823"/>
                <a:gd name="connsiteY12" fmla="*/ 38100 h 131761"/>
                <a:gd name="connsiteX13" fmla="*/ 40392 w 43823"/>
                <a:gd name="connsiteY13" fmla="*/ 52388 h 131761"/>
                <a:gd name="connsiteX14" fmla="*/ 42773 w 43823"/>
                <a:gd name="connsiteY14" fmla="*/ 59532 h 131761"/>
                <a:gd name="connsiteX15" fmla="*/ 40392 w 43823"/>
                <a:gd name="connsiteY15" fmla="*/ 88107 h 131761"/>
                <a:gd name="connsiteX16" fmla="*/ 30867 w 43823"/>
                <a:gd name="connsiteY16" fmla="*/ 90488 h 131761"/>
                <a:gd name="connsiteX17" fmla="*/ 28486 w 43823"/>
                <a:gd name="connsiteY17" fmla="*/ 97632 h 131761"/>
                <a:gd name="connsiteX18" fmla="*/ 14198 w 43823"/>
                <a:gd name="connsiteY18" fmla="*/ 126207 h 13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823" h="131761">
                  <a:moveTo>
                    <a:pt x="14198" y="126207"/>
                  </a:moveTo>
                  <a:cubicBezTo>
                    <a:pt x="11420" y="128588"/>
                    <a:pt x="14213" y="116111"/>
                    <a:pt x="11817" y="111919"/>
                  </a:cubicBezTo>
                  <a:cubicBezTo>
                    <a:pt x="10572" y="109740"/>
                    <a:pt x="6448" y="111313"/>
                    <a:pt x="4673" y="109538"/>
                  </a:cubicBezTo>
                  <a:cubicBezTo>
                    <a:pt x="2898" y="107763"/>
                    <a:pt x="3086" y="104775"/>
                    <a:pt x="2292" y="102394"/>
                  </a:cubicBezTo>
                  <a:cubicBezTo>
                    <a:pt x="2810" y="96172"/>
                    <a:pt x="0" y="74224"/>
                    <a:pt x="9436" y="66675"/>
                  </a:cubicBezTo>
                  <a:cubicBezTo>
                    <a:pt x="11396" y="65107"/>
                    <a:pt x="14198" y="65088"/>
                    <a:pt x="16579" y="64294"/>
                  </a:cubicBezTo>
                  <a:cubicBezTo>
                    <a:pt x="19754" y="59532"/>
                    <a:pt x="24294" y="55437"/>
                    <a:pt x="26104" y="50007"/>
                  </a:cubicBezTo>
                  <a:lnTo>
                    <a:pt x="30867" y="35719"/>
                  </a:lnTo>
                  <a:cubicBezTo>
                    <a:pt x="30073" y="26194"/>
                    <a:pt x="30361" y="16516"/>
                    <a:pt x="28486" y="7144"/>
                  </a:cubicBezTo>
                  <a:cubicBezTo>
                    <a:pt x="27925" y="4338"/>
                    <a:pt x="26585" y="0"/>
                    <a:pt x="23723" y="0"/>
                  </a:cubicBezTo>
                  <a:cubicBezTo>
                    <a:pt x="21213" y="0"/>
                    <a:pt x="24981" y="4899"/>
                    <a:pt x="26104" y="7144"/>
                  </a:cubicBezTo>
                  <a:cubicBezTo>
                    <a:pt x="27384" y="9704"/>
                    <a:pt x="29279" y="11907"/>
                    <a:pt x="30867" y="14288"/>
                  </a:cubicBezTo>
                  <a:cubicBezTo>
                    <a:pt x="37472" y="34104"/>
                    <a:pt x="27417" y="2518"/>
                    <a:pt x="35629" y="38100"/>
                  </a:cubicBezTo>
                  <a:cubicBezTo>
                    <a:pt x="36758" y="42992"/>
                    <a:pt x="38804" y="47625"/>
                    <a:pt x="40392" y="52388"/>
                  </a:cubicBezTo>
                  <a:lnTo>
                    <a:pt x="42773" y="59532"/>
                  </a:lnTo>
                  <a:cubicBezTo>
                    <a:pt x="41979" y="69057"/>
                    <a:pt x="43823" y="79186"/>
                    <a:pt x="40392" y="88107"/>
                  </a:cubicBezTo>
                  <a:cubicBezTo>
                    <a:pt x="39217" y="91162"/>
                    <a:pt x="33423" y="88444"/>
                    <a:pt x="30867" y="90488"/>
                  </a:cubicBezTo>
                  <a:cubicBezTo>
                    <a:pt x="28907" y="92056"/>
                    <a:pt x="29280" y="95251"/>
                    <a:pt x="28486" y="97632"/>
                  </a:cubicBezTo>
                  <a:cubicBezTo>
                    <a:pt x="26047" y="131761"/>
                    <a:pt x="16976" y="123826"/>
                    <a:pt x="14198" y="126207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164 Grupo"/>
          <p:cNvGrpSpPr/>
          <p:nvPr/>
        </p:nvGrpSpPr>
        <p:grpSpPr>
          <a:xfrm>
            <a:off x="1907704" y="2636912"/>
            <a:ext cx="648072" cy="1008112"/>
            <a:chOff x="1907704" y="2708920"/>
            <a:chExt cx="432048" cy="701028"/>
          </a:xfrm>
        </p:grpSpPr>
        <p:sp>
          <p:nvSpPr>
            <p:cNvPr id="140" name="139 Rectángulo"/>
            <p:cNvSpPr/>
            <p:nvPr/>
          </p:nvSpPr>
          <p:spPr>
            <a:xfrm>
              <a:off x="1914052" y="3265932"/>
              <a:ext cx="425700" cy="144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4" name="163 Grupo"/>
            <p:cNvGrpSpPr/>
            <p:nvPr/>
          </p:nvGrpSpPr>
          <p:grpSpPr>
            <a:xfrm>
              <a:off x="1907704" y="2708920"/>
              <a:ext cx="432048" cy="557012"/>
              <a:chOff x="1907704" y="2708920"/>
              <a:chExt cx="432048" cy="557012"/>
            </a:xfrm>
          </p:grpSpPr>
          <p:sp>
            <p:nvSpPr>
              <p:cNvPr id="135" name="134 Rectángulo"/>
              <p:cNvSpPr/>
              <p:nvPr/>
            </p:nvSpPr>
            <p:spPr>
              <a:xfrm>
                <a:off x="1910085" y="2708920"/>
                <a:ext cx="72008" cy="3409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128 Elipse"/>
              <p:cNvSpPr/>
              <p:nvPr/>
            </p:nvSpPr>
            <p:spPr>
              <a:xfrm>
                <a:off x="1907704" y="2833884"/>
                <a:ext cx="432048" cy="4320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154 Forma libre"/>
              <p:cNvSpPr/>
              <p:nvPr/>
            </p:nvSpPr>
            <p:spPr>
              <a:xfrm>
                <a:off x="1916137" y="3005805"/>
                <a:ext cx="416719" cy="34529"/>
              </a:xfrm>
              <a:custGeom>
                <a:avLst/>
                <a:gdLst>
                  <a:gd name="connsiteX0" fmla="*/ 0 w 416719"/>
                  <a:gd name="connsiteY0" fmla="*/ 33338 h 34529"/>
                  <a:gd name="connsiteX1" fmla="*/ 73819 w 416719"/>
                  <a:gd name="connsiteY1" fmla="*/ 0 h 34529"/>
                  <a:gd name="connsiteX2" fmla="*/ 180975 w 416719"/>
                  <a:gd name="connsiteY2" fmla="*/ 33338 h 34529"/>
                  <a:gd name="connsiteX3" fmla="*/ 321469 w 416719"/>
                  <a:gd name="connsiteY3" fmla="*/ 7144 h 34529"/>
                  <a:gd name="connsiteX4" fmla="*/ 416719 w 416719"/>
                  <a:gd name="connsiteY4" fmla="*/ 26194 h 34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719" h="34529">
                    <a:moveTo>
                      <a:pt x="0" y="33338"/>
                    </a:moveTo>
                    <a:cubicBezTo>
                      <a:pt x="21828" y="16669"/>
                      <a:pt x="43657" y="0"/>
                      <a:pt x="73819" y="0"/>
                    </a:cubicBezTo>
                    <a:cubicBezTo>
                      <a:pt x="103981" y="0"/>
                      <a:pt x="139700" y="32147"/>
                      <a:pt x="180975" y="33338"/>
                    </a:cubicBezTo>
                    <a:cubicBezTo>
                      <a:pt x="222250" y="34529"/>
                      <a:pt x="282178" y="8335"/>
                      <a:pt x="321469" y="7144"/>
                    </a:cubicBezTo>
                    <a:cubicBezTo>
                      <a:pt x="360760" y="5953"/>
                      <a:pt x="388739" y="16073"/>
                      <a:pt x="416719" y="26194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8" name="157 Cilindro"/>
          <p:cNvSpPr/>
          <p:nvPr/>
        </p:nvSpPr>
        <p:spPr>
          <a:xfrm>
            <a:off x="827584" y="2420888"/>
            <a:ext cx="720080" cy="79208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159 Conector angular"/>
          <p:cNvCxnSpPr>
            <a:stCxn id="156" idx="4"/>
            <a:endCxn id="140" idx="1"/>
          </p:cNvCxnSpPr>
          <p:nvPr/>
        </p:nvCxnSpPr>
        <p:spPr>
          <a:xfrm>
            <a:off x="1547664" y="2924944"/>
            <a:ext cx="369562" cy="616529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169 Intercalar"/>
          <p:cNvSpPr/>
          <p:nvPr/>
        </p:nvSpPr>
        <p:spPr>
          <a:xfrm rot="5400000">
            <a:off x="1696731" y="3248980"/>
            <a:ext cx="72008" cy="144016"/>
          </a:xfrm>
          <a:prstGeom prst="flowChartCollat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6" name="175 Grupo"/>
          <p:cNvGrpSpPr/>
          <p:nvPr/>
        </p:nvGrpSpPr>
        <p:grpSpPr>
          <a:xfrm>
            <a:off x="2411760" y="2564904"/>
            <a:ext cx="432048" cy="432049"/>
            <a:chOff x="2057102" y="2355573"/>
            <a:chExt cx="866143" cy="783780"/>
          </a:xfrm>
        </p:grpSpPr>
        <p:sp>
          <p:nvSpPr>
            <p:cNvPr id="173" name="172 Rectángulo redondeado"/>
            <p:cNvSpPr/>
            <p:nvPr/>
          </p:nvSpPr>
          <p:spPr>
            <a:xfrm>
              <a:off x="2057102" y="2355573"/>
              <a:ext cx="866143" cy="522520"/>
            </a:xfrm>
            <a:prstGeom prst="roundRect">
              <a:avLst/>
            </a:prstGeom>
            <a:noFill/>
            <a:ln>
              <a:solidFill>
                <a:srgbClr val="B6D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4" name="173 Arco de bloque"/>
            <p:cNvSpPr/>
            <p:nvPr/>
          </p:nvSpPr>
          <p:spPr>
            <a:xfrm>
              <a:off x="2123728" y="2420888"/>
              <a:ext cx="732890" cy="718465"/>
            </a:xfrm>
            <a:prstGeom prst="blockArc">
              <a:avLst>
                <a:gd name="adj1" fmla="val 10800000"/>
                <a:gd name="adj2" fmla="val 226321"/>
                <a:gd name="adj3" fmla="val 900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75" name="174 Franja diagonal"/>
            <p:cNvSpPr/>
            <p:nvPr/>
          </p:nvSpPr>
          <p:spPr>
            <a:xfrm>
              <a:off x="2478895" y="2481882"/>
              <a:ext cx="399758" cy="261260"/>
            </a:xfrm>
            <a:prstGeom prst="diagStripe">
              <a:avLst>
                <a:gd name="adj" fmla="val 73148"/>
              </a:avLst>
            </a:prstGeom>
            <a:ln>
              <a:solidFill>
                <a:srgbClr val="A7A8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78" name="177 Triángulo isósceles"/>
          <p:cNvSpPr/>
          <p:nvPr/>
        </p:nvSpPr>
        <p:spPr>
          <a:xfrm rot="18559693">
            <a:off x="968122" y="2237239"/>
            <a:ext cx="304708" cy="609448"/>
          </a:xfrm>
          <a:prstGeom prst="triangl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1" name="180 Rectángulo"/>
          <p:cNvSpPr/>
          <p:nvPr/>
        </p:nvSpPr>
        <p:spPr>
          <a:xfrm>
            <a:off x="1043608" y="4221088"/>
            <a:ext cx="648072" cy="2880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181 Rectángulo"/>
          <p:cNvSpPr/>
          <p:nvPr/>
        </p:nvSpPr>
        <p:spPr>
          <a:xfrm>
            <a:off x="1691680" y="4077072"/>
            <a:ext cx="216024" cy="43204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182 Rectángulo redondeado"/>
          <p:cNvSpPr/>
          <p:nvPr/>
        </p:nvSpPr>
        <p:spPr>
          <a:xfrm>
            <a:off x="1043608" y="4541939"/>
            <a:ext cx="864096" cy="144016"/>
          </a:xfrm>
          <a:prstGeom prst="roundRect">
            <a:avLst/>
          </a:prstGeom>
          <a:solidFill>
            <a:srgbClr val="DEF1F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4" name="183 Conector angular"/>
          <p:cNvCxnSpPr>
            <a:stCxn id="156" idx="2"/>
            <a:endCxn id="183" idx="1"/>
          </p:cNvCxnSpPr>
          <p:nvPr/>
        </p:nvCxnSpPr>
        <p:spPr>
          <a:xfrm rot="10800000" flipH="1" flipV="1">
            <a:off x="827584" y="2924943"/>
            <a:ext cx="216024" cy="1689003"/>
          </a:xfrm>
          <a:prstGeom prst="bentConnector3">
            <a:avLst>
              <a:gd name="adj1" fmla="val -45352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187 Intercalar"/>
          <p:cNvSpPr/>
          <p:nvPr/>
        </p:nvSpPr>
        <p:spPr>
          <a:xfrm rot="5400000">
            <a:off x="693381" y="4088688"/>
            <a:ext cx="72008" cy="144016"/>
          </a:xfrm>
          <a:prstGeom prst="flowChartCollat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0" name="189 Grupo"/>
          <p:cNvGrpSpPr/>
          <p:nvPr/>
        </p:nvGrpSpPr>
        <p:grpSpPr>
          <a:xfrm>
            <a:off x="1979712" y="3933056"/>
            <a:ext cx="432048" cy="432049"/>
            <a:chOff x="2057102" y="2355573"/>
            <a:chExt cx="866143" cy="783780"/>
          </a:xfrm>
        </p:grpSpPr>
        <p:sp>
          <p:nvSpPr>
            <p:cNvPr id="191" name="190 Rectángulo redondeado"/>
            <p:cNvSpPr/>
            <p:nvPr/>
          </p:nvSpPr>
          <p:spPr>
            <a:xfrm>
              <a:off x="2057102" y="2355573"/>
              <a:ext cx="866143" cy="522520"/>
            </a:xfrm>
            <a:prstGeom prst="roundRect">
              <a:avLst/>
            </a:prstGeom>
            <a:noFill/>
            <a:ln>
              <a:solidFill>
                <a:srgbClr val="B6D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2" name="191 Arco de bloque"/>
            <p:cNvSpPr/>
            <p:nvPr/>
          </p:nvSpPr>
          <p:spPr>
            <a:xfrm>
              <a:off x="2123728" y="2420888"/>
              <a:ext cx="732890" cy="718465"/>
            </a:xfrm>
            <a:prstGeom prst="blockArc">
              <a:avLst>
                <a:gd name="adj1" fmla="val 10800000"/>
                <a:gd name="adj2" fmla="val 226321"/>
                <a:gd name="adj3" fmla="val 900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93" name="192 Franja diagonal"/>
            <p:cNvSpPr/>
            <p:nvPr/>
          </p:nvSpPr>
          <p:spPr>
            <a:xfrm>
              <a:off x="2478895" y="2481882"/>
              <a:ext cx="399758" cy="261260"/>
            </a:xfrm>
            <a:prstGeom prst="diagStripe">
              <a:avLst>
                <a:gd name="adj" fmla="val 73148"/>
              </a:avLst>
            </a:prstGeom>
            <a:ln>
              <a:solidFill>
                <a:srgbClr val="A7A8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cxnSp>
        <p:nvCxnSpPr>
          <p:cNvPr id="195" name="194 Conector angular"/>
          <p:cNvCxnSpPr>
            <a:stCxn id="173" idx="2"/>
            <a:endCxn id="49" idx="2"/>
          </p:cNvCxnSpPr>
          <p:nvPr/>
        </p:nvCxnSpPr>
        <p:spPr>
          <a:xfrm rot="16200000" flipH="1">
            <a:off x="1614734" y="3865987"/>
            <a:ext cx="2124235" cy="98134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207 Conector angular"/>
          <p:cNvCxnSpPr>
            <a:stCxn id="191" idx="3"/>
            <a:endCxn id="49" idx="2"/>
          </p:cNvCxnSpPr>
          <p:nvPr/>
        </p:nvCxnSpPr>
        <p:spPr>
          <a:xfrm>
            <a:off x="2411760" y="4077073"/>
            <a:ext cx="314158" cy="90009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126 Grupo"/>
          <p:cNvGrpSpPr/>
          <p:nvPr/>
        </p:nvGrpSpPr>
        <p:grpSpPr>
          <a:xfrm>
            <a:off x="1995488" y="4301733"/>
            <a:ext cx="370549" cy="207387"/>
            <a:chOff x="1995488" y="4373741"/>
            <a:chExt cx="370549" cy="207387"/>
          </a:xfrm>
        </p:grpSpPr>
        <p:sp>
          <p:nvSpPr>
            <p:cNvPr id="114" name="113 Forma libre"/>
            <p:cNvSpPr/>
            <p:nvPr/>
          </p:nvSpPr>
          <p:spPr>
            <a:xfrm>
              <a:off x="1995488" y="4374356"/>
              <a:ext cx="240506" cy="206772"/>
            </a:xfrm>
            <a:custGeom>
              <a:avLst/>
              <a:gdLst>
                <a:gd name="connsiteX0" fmla="*/ 0 w 240506"/>
                <a:gd name="connsiteY0" fmla="*/ 127397 h 206772"/>
                <a:gd name="connsiteX1" fmla="*/ 76200 w 240506"/>
                <a:gd name="connsiteY1" fmla="*/ 10716 h 206772"/>
                <a:gd name="connsiteX2" fmla="*/ 161925 w 240506"/>
                <a:gd name="connsiteY2" fmla="*/ 191691 h 206772"/>
                <a:gd name="connsiteX3" fmla="*/ 240506 w 240506"/>
                <a:gd name="connsiteY3" fmla="*/ 101203 h 20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06" h="206772">
                  <a:moveTo>
                    <a:pt x="0" y="127397"/>
                  </a:moveTo>
                  <a:cubicBezTo>
                    <a:pt x="24606" y="63698"/>
                    <a:pt x="49213" y="0"/>
                    <a:pt x="76200" y="10716"/>
                  </a:cubicBezTo>
                  <a:cubicBezTo>
                    <a:pt x="103187" y="21432"/>
                    <a:pt x="134541" y="176610"/>
                    <a:pt x="161925" y="191691"/>
                  </a:cubicBezTo>
                  <a:cubicBezTo>
                    <a:pt x="189309" y="206772"/>
                    <a:pt x="214907" y="153987"/>
                    <a:pt x="240506" y="101203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114 Forma libre"/>
            <p:cNvSpPr/>
            <p:nvPr/>
          </p:nvSpPr>
          <p:spPr>
            <a:xfrm>
              <a:off x="2058285" y="4374013"/>
              <a:ext cx="240506" cy="206772"/>
            </a:xfrm>
            <a:custGeom>
              <a:avLst/>
              <a:gdLst>
                <a:gd name="connsiteX0" fmla="*/ 0 w 240506"/>
                <a:gd name="connsiteY0" fmla="*/ 127397 h 206772"/>
                <a:gd name="connsiteX1" fmla="*/ 76200 w 240506"/>
                <a:gd name="connsiteY1" fmla="*/ 10716 h 206772"/>
                <a:gd name="connsiteX2" fmla="*/ 161925 w 240506"/>
                <a:gd name="connsiteY2" fmla="*/ 191691 h 206772"/>
                <a:gd name="connsiteX3" fmla="*/ 240506 w 240506"/>
                <a:gd name="connsiteY3" fmla="*/ 101203 h 20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06" h="206772">
                  <a:moveTo>
                    <a:pt x="0" y="127397"/>
                  </a:moveTo>
                  <a:cubicBezTo>
                    <a:pt x="24606" y="63698"/>
                    <a:pt x="49213" y="0"/>
                    <a:pt x="76200" y="10716"/>
                  </a:cubicBezTo>
                  <a:cubicBezTo>
                    <a:pt x="103187" y="21432"/>
                    <a:pt x="134541" y="176610"/>
                    <a:pt x="161925" y="191691"/>
                  </a:cubicBezTo>
                  <a:cubicBezTo>
                    <a:pt x="189309" y="206772"/>
                    <a:pt x="214907" y="153987"/>
                    <a:pt x="240506" y="101203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115 Forma libre"/>
            <p:cNvSpPr/>
            <p:nvPr/>
          </p:nvSpPr>
          <p:spPr>
            <a:xfrm>
              <a:off x="2125531" y="4373741"/>
              <a:ext cx="240506" cy="206772"/>
            </a:xfrm>
            <a:custGeom>
              <a:avLst/>
              <a:gdLst>
                <a:gd name="connsiteX0" fmla="*/ 0 w 240506"/>
                <a:gd name="connsiteY0" fmla="*/ 127397 h 206772"/>
                <a:gd name="connsiteX1" fmla="*/ 76200 w 240506"/>
                <a:gd name="connsiteY1" fmla="*/ 10716 h 206772"/>
                <a:gd name="connsiteX2" fmla="*/ 161925 w 240506"/>
                <a:gd name="connsiteY2" fmla="*/ 191691 h 206772"/>
                <a:gd name="connsiteX3" fmla="*/ 240506 w 240506"/>
                <a:gd name="connsiteY3" fmla="*/ 101203 h 20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06" h="206772">
                  <a:moveTo>
                    <a:pt x="0" y="127397"/>
                  </a:moveTo>
                  <a:cubicBezTo>
                    <a:pt x="24606" y="63698"/>
                    <a:pt x="49213" y="0"/>
                    <a:pt x="76200" y="10716"/>
                  </a:cubicBezTo>
                  <a:cubicBezTo>
                    <a:pt x="103187" y="21432"/>
                    <a:pt x="134541" y="176610"/>
                    <a:pt x="161925" y="191691"/>
                  </a:cubicBezTo>
                  <a:cubicBezTo>
                    <a:pt x="189309" y="206772"/>
                    <a:pt x="214907" y="153987"/>
                    <a:pt x="240506" y="101203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7" name="136 Conector angular"/>
          <p:cNvCxnSpPr>
            <a:stCxn id="158" idx="2"/>
            <a:endCxn id="49" idx="2"/>
          </p:cNvCxnSpPr>
          <p:nvPr/>
        </p:nvCxnSpPr>
        <p:spPr>
          <a:xfrm rot="10800000" flipH="1" flipV="1">
            <a:off x="827584" y="2816932"/>
            <a:ext cx="1898334" cy="2160240"/>
          </a:xfrm>
          <a:prstGeom prst="bentConnector3">
            <a:avLst>
              <a:gd name="adj1" fmla="val -12042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148 Recortar rectángulo de esquina diagonal"/>
          <p:cNvSpPr/>
          <p:nvPr/>
        </p:nvSpPr>
        <p:spPr>
          <a:xfrm>
            <a:off x="971600" y="3284984"/>
            <a:ext cx="338995" cy="361355"/>
          </a:xfrm>
          <a:prstGeom prst="snip2DiagRect">
            <a:avLst>
              <a:gd name="adj1" fmla="val 0"/>
              <a:gd name="adj2" fmla="val 16667"/>
            </a:avLst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228600" indent="-228600" algn="ctr"/>
            <a:r>
              <a:rPr lang="es-ES" sz="1400" dirty="0" smtClean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6" presetClass="emp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00"/>
                            </p:stCondLst>
                            <p:childTnLst>
                              <p:par>
                                <p:cTn id="9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"/>
                                            </p:cond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6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4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1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6" presetClass="emp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2000" fill="hold"/>
                                        <p:tgtEl>
                                          <p:spTgt spid="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8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9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3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3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1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2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4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emph" presetSubtype="0" repeatCount="3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mph" presetSubtype="0" repeatCount="3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1"/>
                                            </p:cond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6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6" grpId="1" animBg="1"/>
      <p:bldP spid="112" grpId="0" animBg="1"/>
      <p:bldP spid="112" grpId="1" animBg="1"/>
      <p:bldP spid="112" grpId="2" animBg="1"/>
      <p:bldP spid="112" grpId="3" animBg="1"/>
      <p:bldP spid="113" grpId="0"/>
      <p:bldP spid="113" grpId="1"/>
      <p:bldP spid="113" grpId="2"/>
      <p:bldP spid="113" grpId="3"/>
      <p:bldP spid="141" grpId="0" animBg="1"/>
      <p:bldP spid="141" grpId="1" animBg="1"/>
      <p:bldP spid="141" grpId="2" animBg="1"/>
      <p:bldP spid="141" grpId="3" animBg="1"/>
      <p:bldP spid="142" grpId="0" animBg="1"/>
      <p:bldP spid="142" grpId="1" animBg="1"/>
      <p:bldP spid="142" grpId="2" animBg="1"/>
      <p:bldP spid="142" grpId="3" animBg="1"/>
      <p:bldP spid="143" grpId="0"/>
      <p:bldP spid="145" grpId="0"/>
      <p:bldP spid="145" grpId="1"/>
      <p:bldP spid="148" grpId="0" animBg="1"/>
      <p:bldP spid="152" grpId="0"/>
      <p:bldP spid="150" grpId="0" animBg="1"/>
      <p:bldP spid="178" grpId="0" animBg="1"/>
      <p:bldP spid="178" grpId="1" animBg="1"/>
      <p:bldP spid="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900113" y="796925"/>
            <a:ext cx="72723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600" b="1" dirty="0">
                <a:solidFill>
                  <a:schemeClr val="bg2"/>
                </a:solidFill>
                <a:latin typeface="Verdana" pitchFamily="34" charset="0"/>
              </a:rPr>
              <a:t>Algunos de nuestros Clientes </a:t>
            </a:r>
            <a:endParaRPr lang="es-ES" sz="1600" b="1" dirty="0">
              <a:solidFill>
                <a:schemeClr val="bg2"/>
              </a:solidFill>
              <a:latin typeface="Verdana" pitchFamily="34" charset="0"/>
            </a:endParaRPr>
          </a:p>
        </p:txBody>
      </p:sp>
      <p:pic>
        <p:nvPicPr>
          <p:cNvPr id="14344" name="11 Imagen" descr="IPRESER2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50813"/>
            <a:ext cx="17113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412875"/>
            <a:ext cx="13906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708920"/>
            <a:ext cx="1368152" cy="67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5445224"/>
            <a:ext cx="1255515" cy="63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2492896"/>
            <a:ext cx="792088" cy="76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2564904"/>
            <a:ext cx="1348324" cy="82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5373216"/>
            <a:ext cx="936104" cy="60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455988" y="6237288"/>
            <a:ext cx="349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CL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www.tecniservi.cl</a:t>
            </a:r>
            <a:endParaRPr lang="es-ES" sz="20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3717032"/>
            <a:ext cx="103866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1628800"/>
            <a:ext cx="11906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30313" y="476672"/>
            <a:ext cx="165223" cy="5832648"/>
          </a:xfrm>
          <a:prstGeom prst="rect">
            <a:avLst/>
          </a:prstGeom>
          <a:solidFill>
            <a:schemeClr val="accent4">
              <a:alpha val="76862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5445224"/>
            <a:ext cx="866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2320" y="4653136"/>
            <a:ext cx="6286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827088" y="285750"/>
            <a:ext cx="47099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TECNISERVI iPRESER S.p.A</a:t>
            </a:r>
            <a:r>
              <a:rPr lang="es-ES" sz="20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.  </a:t>
            </a:r>
          </a:p>
        </p:txBody>
      </p:sp>
      <p:pic>
        <p:nvPicPr>
          <p:cNvPr id="22" name="21 Imagen" descr="gstarraw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9912" y="4869160"/>
            <a:ext cx="1440160" cy="249533"/>
          </a:xfrm>
          <a:prstGeom prst="rect">
            <a:avLst/>
          </a:prstGeom>
        </p:spPr>
      </p:pic>
      <p:pic>
        <p:nvPicPr>
          <p:cNvPr id="2054" name="Picture 6" descr="http://costodirecto.cl/clientes/ingevec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4088" y="1484784"/>
            <a:ext cx="1011028" cy="743745"/>
          </a:xfrm>
          <a:prstGeom prst="rect">
            <a:avLst/>
          </a:prstGeom>
          <a:noFill/>
        </p:spPr>
      </p:pic>
      <p:sp>
        <p:nvSpPr>
          <p:cNvPr id="1026" name="AutoShape 2" descr="data:image/jpeg;base64,/9j/4AAQSkZJRgABAQAAAQABAAD/2wCEAAkGBxAHBhUUERIWFRUQFhwYGBgTFhsYGRQbGB0eFxgUGBUYKDEgGBwxGxcYITEjJSkrLi4vGB8zOjQtNyotMCwBCgoKDg0OGxAQGjcmHyUsLCwrLTU1Ny0sLCwsNywsLCwsLCwuLCwtLCwsLCwsLCwsLCwsLCwsLCwsLC0sLCwsLP/AABEIAOEA4AMBEQACEQEDEQH/xAAcAAEBAAIDAQEAAAAAAAAAAAAABgEHAgMFBAj/xABDEAABAwIBBgoIBAUDBQAAAAABAAIDBBEHBQYSITFzExc1QVFScbGy0iI0VGGBkZKTFCMyoTM2QnLBYoLCFSQlQ/D/xAAbAQEAAgMBAQAAAAAAAAAAAAAABAYBAgUDB//EADgRAAIBAgIGCAUDBQEBAQAAAAABAgMEETEFBiFRccESFBYyM0GBkSJSU+HwE2HRI0NyobFC8TT/2gAMAwEAAhEDEQA/AN1QxN4EeiNg5h0IDyM4c46PN9g4YguIuGMAL3e+3MPeSAvKpVjDvMmWlhXun/TWzf5EXUYofmfl0bbf65LH5NbYfNRXebkdyGrez46m39kdXGhJ7HF9w+VY66/lN+zcfqP2+440JPY4vuHyp11/KOzcfqP2+440JPY4vuHyp11/KOzcfqP2+440JPY4vuHyp11/KOzcfqP2+440JPY4vuHyp11/KOzcfqP2+440JPY4vuHyp11/KOzcfqP2+440JPY4vuHyp11/KOzcfqP2+440JPY4vuHyp11/KOzcfqP2+440JPY4vuHyp11/KOzcfqP2+440JPY4vuHyp11/KOzcfqP2+440JPY4vuHyp11/KOzcfqP2+440JPY4vuHyp11/KOzcfqP2+440JPY4vuHyp11/KOzcfqP2+440JPY4vuHyp11/KOzcfqP2+440JPY4vuHyp11/KOzcfqP2+440JPY4vuHyp11/KOzcfqP2+440JPY4vuHyp11/KOzcfqP2+440JPY4vuHyp11/KOzcfqP2+440JPY4vuHyp11/KOzcfqP2+440JPY4vuHyp11/KOzcfqP2+440JPY4vuHyp11/KOzcfqP2+440JPY4vuHyp11/KOzcfqP2+52wYofmfmUbbf6JNfyLbfuFlXu9Gk9W9nwVNv7os83s5KPOBv5RAeBcxvADx77c494upVOtGpkcO7sK1rLCotm89zgm9UfIL1IZ4mdGXBm/kAy6i4gNjB/qeRq+AsSfcCvKrUVOLZMsLR3VZU/LN8DRtVUvrKl0kji97zdznbSf8D3cy5EpOTxZ9CpUoUoKEFgkdS1PQIAgCAIAgCAIAgCAIAgCAIAgCAIAgCAIAgCAIAgOdPO+lqGvjcWvYbtc3UWkc4Wyk08UedSnGpFwmsU8zeuZ2XRnBkRshsHtOhIBzPG23uIII7V16NRVI4nz7SFm7Wu6flmuBFYvTn/tGc2i93xGg0H5E/NRb15I7ercF/Un57Ea8UAtQQBAEAQBAEAQBAEAQBAEAQBAEAQBAEAQBAEAQBAEAQGxMHJ3CrqGf0lrHW993An5W+Sn2TzRVtZKaSpz89qOnF31uk3T+9ixe5xNtW+7U4rmQKglnCAIAgCAIAgCAIAgCAIAgCAIAgCAIAgCAIAgCAIAgCAv8HeVajds8RU6yzZWtZfDp8XyMYu+t0m6f3sS9zia6td2pxXMgVBLOEAQBAEAQBAEAQBAEAQBAEAQBAEAQBAEAQBAEAQBAEBf4O8q1G7Z4ip1lmytay+HT4vkYxd9bpN0/vYl7nE11a7tTiuZAqCWcIAgCAIAgCAIAgCAIAgCAIAgCAIAgCAIAgCAIAgCAIC/wd5VqN2zxFTrLNla1l8OnxfIxi763Sbp/exL3OJrq13anFcyBUEs4QBAEAQBAEAQBAEAQBAEAQBAEAQBAEAQBAEAQBAEAQF/g7yrUbtniKnWWbK1rL4dPi+RjF31uk3T+9iXucTXVru1OK5kCoJZwgCAIAgCAIAgCAIAgCAIAgCAIAgCAIAgCAIAgCAIAgL/AAd5VqN2zxFTrLNla1l8OnxfIxi763Sbp/exL3OJrq13anFcyBUEs4QBAEAQBAEAQBAEAQBAEAQBAEAQBAEAQBAEAQBAEAQF/g7yrUbtniKnWWbK1rL4dPi+RjF31uk3T+9iXucTXVru1OK5kCoJZwgCAIAgCAIAgCAIAgCAIAgCAIAgCAIAgCAIAgCAIAgL/B3lWo3bPEVOss2VrWXw6fF8jGLvrdJun97Evc4murXdqcVzIFQSzhAEAQBAEAQBAEAQBAEAQBAEAQBAEAQBAEAQBAEAQBAX+DvKtRu2eIqdZZsrWsvh0+L5GMXfW6TdP72Je5xNdWu7U4rmQKglnCAIAgCAIAgCAIAgCAIAgCAIAgCAIAgCAIAgCAIAgCAv8HeVajds8RU6yzZWtZfDp8XyMYu+t0m6f3sS9zia6td2pxXMgVBLOEAQBAEAQBAEAQBAEAQBAEAQBAEAQBAEAQBAEAQBAEBf4O8q1G7Z4ip1lmytay+HT4vkYxd9bpN0/vYl7nE11a7tTiuZAqCWcIAgCAIAgCAIAgCAIAgCAIAgCAIAgCAIAgCAIAgCAIC/wd5VqN2zxFTrLNla1l8OnxfIxi763Sbp/exL3OJrq13anFcyBUEs4QBAEAQBAEAQBAEAQBAEAQBAEAQBAEAQBAEAQBAEAQF/g7yrUbtniKnWWbK1rL4dPi+RjF31uk3T+9iXucTXVru1OK5kCoJZwgCAIAgCAIAgCAIAgCAIAgCAIAgCAIAgCAIAgCAIAgL/AAd5VqN2zxFTrLNla1l8OnxfIxi763Sbp/exL3OJrq13anFcyBUEs4QBAEAQBAEAQBAEAQBAEAQBAEAQBAEAQBAEAQBAEAQF/g7yrUbtniKnWWbK1rL4dPi+RjF31uk3T+9iXucTXVru1OK5kCoJZwgCAIAgCAIAgCAIAgCAIAgCAIAgCAIAgCAIAgCAIAgL/B3lWo3bPEVOss2VrWXw6fF8jGLvrdJun97Evc4murXdqcVzIFQSzhAEAQwcXnRYT0BDKfmbOqMNaaHJjpRPNdsZfb0LXDdK36b2XRdpDo4lRjp+4c1DorNL/ZrIG4XOLcZQwEAQBDIQBDAQyEAQBAEMBDIQBAEAQBAEAQF/g7yrUbtniKnWWbK1rL4dPi+RjF31uk3T+9iXucTXVru1OK5kCoJZzlFG6aUNaC5ziAA0XJJ2ABZSbeCNJzjCLlJ7EW2T8MauohvLLHFf+mxkI7bWAPYSpcbOTzZwKusVGLwhBv8AfIzW4YVUMd4popD0EGM/A6x87LMrKXkxS1jpN/HBr98yJyhSyUUj2SsLHsuC120av/taiSi4ywZ3aVWFaCnB4pm/6/8Alx+4d4Cuy+56HzqHjr/LmaUzYzdlzjmcyJzGmNocdMkCx1arA9C5VKk6mOBer/SELNJyWOJ6NRmHWRZWbA3Qe57NMuaToMbfRu4kXvfYADdejtZ9Lo4kWGnbd0nUeK8sPN8D1ZcLalsN21ETndUtc0dmlr7lv1KW8ix1kpuW2Dw9P4J3JmadZlLKb4Wx6LoTaQvNmsvs1i+kSNYte4sV4xt5yfROlW0vb0qSq449LJefruKCowuqY4bsnie4f0lrm39wdr7l7Oylhmc2GslJvCUHgRNVTPo6l0cjSx7DZzXbQVElFxeDLBSqwqwU6bxTPezdzLq8vQiRujHEdj5L+l72tGsj36gvenbSmsTmXmmaFrJw2uX7HuvwrnDNVVGT0GNwHz0j3L1dk95AWskPOn/slMvZuVWQHgTsFnamvYdJjj0X2g+4gKPUoyp5nYs9IULrZTe3d5ny5LyZNlasEcDC55+AA53OPMFpCEpvBHtc3NO3h06j+5Zx4WVDobuqYw7qhjiOzSuO5S+pS3nBeslPpbKbw4nkwZh1kuVnwHQY5jdMOcToSNva7SBe99oIFl5q1m5dEmT07bxpKaxePl5o83OfN+XNqdrZnMcXtLhwZJ1A25wNa86tGVN7WSrHSELyLcY4YHs1eHlVSZNdM6SHRjYXkAuvYDSt+m116u1kljiQYaeoymodB444GciYeVWU6ISve2Frxdoc0ueQdhLRbR+d/cFiFrKSxewXWnqVGfQgulvfkTWTcmTZUrRFAwveejUABqLnE6gF4xpylLoxOpWu6dCkqlR4ItqXCyZ8d5aljT0MYXAf7iRf5KUrJvNnCqayRT+Cn/s+LK+G1XQwl0T2TgbWtBY/4NJId8/mtZWclkz3t9YaNR4VI9H980RZFjr1W1G/NbaLKJt8zvpprFBYMl/g7yrUbtniKnWWbK1rL4dPi+RjF31uk3T+9iXucTXVru1OK5kCoJZiizEylS5Iy0ZqkkBjCGWaXek7UTYbPRuPipFvOEJYyOVpi3r16Sp0d+3y2FJnTiIZwxmTnm5vpuMfpDqta14t0m9uhSKty/7ZybLQig3K72LyWJ7WHmVcoZSbJ+La7QaG6D3x8GXE30hYABwtbWAvW3qTlj0iFpe2tKUo/oPbtxWOPAmcZIWsynE4DW+JwPv0Tq8RUe8XxJ8Tqatyf6U08k/+mya/+XJNw7wFTn3Cs0/HX+XM11g3ynUbpniKhWecizayeHT4vkUWIec8ubwjbA1vCTaRLnC4a1ltVuc3d3r3ua36aWHmcrRGjoXbk6j2LdvYw8zpmzgErJw3Th0SHNFtIOuLEdN283SltXdRbTbTGjYWji6beEvJjELOeTN1sbIA3hJ7uLnC9g2w2c51ga+YJcVnTw6ObMaI0dG7bdR/DHd+5yw7znmzhilbPo6cOidJo0dIPvYEdILTs6Ut6zqJ4jTGj6dpKLp5PHPywJfFemYzOWFx1CWMaZG2zXEE6ufRP7LwuklNM6mr9Sbt6kVmns4tHvVuIlDS5LLaYkva3RiY6NzW3GpoNxsH+F7O5go/Ac2Gg7qVTGqtmO14o8HNzOjLFdliMelKx72h4MIDGtJ9I6YaNGwudZ5udeNKtWctuR0b3R+jqdFuLSaWzbi2+Ba4iQtlzPnuP0AOHuIcLFSrhY02cPRM3G7p4b8D4sL8ktos3RKR6dSdInn0QSGN7LXP+4rS1gowx3knTly6ly4LKOxcfM8LOvEKopssPipQwMhcWFz26Re5up1tdgAbj4LyrXTjLCJP0foOlUoqpWb2+S3FJmJnQc5KV3CNa2aGwdo7HB2xwB1jWCCPcvehW/UW3M5elNH9TqJReMXl/BI4z8pw7l3iUa9zR2dW/CqcVzNosY2WgAcAWlgBB2EW1gqesiqSbU20a7ynigW1JbTwNcwEgOe4gu/1BoGodqhTvMNiWwslvq65QUqk8G9uB7+G2SG0GbzZSPzKr8xx59E/ob2aOvtJXvbw6McfNnN0vcOrcOHlHYvQlM6MQKr/AKq9lK8RxxOLdLRa5zy02cTpAgC97ADm261Gq3UlLCPkdnR+g6MqSnW2t+WRSYfZ2yZfD4p7cLEA4OaLB7SbXtzEG17atYXvb13UxTzOXpfRsbRqVN/C9nBktirkdtDldszBYVIOkBs022ufiCPkelRruGEukvM6+r1050pUpf8AnLgRChliL/B3lWo3bPEVOss2VrWXw6fF8jGLvrdJun97Evc4murXdqcVzIFQizlZh5m0zL2UHOm1xQWJaNWm517NJ6NRJ6dSk21FTeLOHpq/nbU4wpvbLz3F5l7OWjzQ0YmxekW3EcLWts3YCTqA1g9J1FTKlWFLZgV2zsLi+xn0tnm2cczc735zZQlbwQjZE1pHpFxJcSNZsANmyyUa/wCo3sNtJaMVlCLcsW8f9YEvjR69BupO9qj3uaOtq34dTiuZsSv/AJck3DvAVNfdZWqfjr/Lma7wb5TqN0zxFQrPORZtZPDp8XyOeMfKNNu397Uvc0Y1b8OpxXMYOcoVO7j73pZZsaydyn68jjjFyrT7t/ial7nEat9ypxXM7cG/Wqr+2LvkWbLzNNZf7fryOWJ9E7KOdNJE3U6VmiCea79Z+Aufgl1HpVIo10HWVC2rVH5YMqWZPoMy8jmQsAEYF3lodI8k2GvpJOwWHYpPRhSjjgciVa6v63RxxbyXkifGJn4vKEccNMRwsjGaUjtYDnBpIY3nsesvFXiclFI6UtX3TpynUnkm8F/LKTP/APk2p/s/5Be1fw2czRf/AOynxOzMiQSZo01uaJo+LdR/cFZo+GjXSSau6ie9mlsvwOpsvVDXbRNJ+7i4H4gg/Fcqtsm8d5ebGanbU2ssEvXAtcHYXfjKl/8ATosbf33cbfLvUuyTxbOHrJNYU4ee1nz4z8pw7l3iWL3NG+rfhVOK5my6k6ORHHohPhU1930KvHxVxPztH/DHYuIz6bJYH6BzWkbNmzTFuwws8IFl2qe2C4Hza9i43M08+kzRFfE6Cvka79TJHg36Q4hciosJNH0K2kpUoOO5f8K/COJzs5JHDYyAg9rnN0fC75FSbJPpM4usc0qEY+eJ7OMcg/BU7ecyOd8A23/IL1vWuiiDq2v6s35YGsFzi3l/g7yrUbtniKnWWbK1rL4dPi+RjF31uk3T+9iXucTXVru1OK5kCoJZy8woyxHRVssMjg3h9EsJ1AubcFt+mxFuwqdZzSxiytaw20pqFSKyzKzOvMmPOOtbLwro3tboGzQ4OAJI1arH0jrUitbxqvE4+j9LTs4OCjis/U5Zq0lDkCudSQSac7m8JISQTZpDQHW1N/Vqb2lZpRhD4Y5mt9VurqKuKqwjjgtxM4z0zy6CQNOgGvYT0ONiB8gfko96smdXVypFfqU3m8GX1d/Lsm4d4CpjfwehXqfjr/Lma7wb5TqN0zxFQrPNlm1k8OnxfI54x8o027f3tS9zRjVvw6nFcxg5yhU/2R970sntY1k7lPi+Rxxi5Vp92/xBL3NDVvw6nFcztwb9aqv7Yu+RZsvM01l/t+vI+jEOuGTM86KYi4ibc26NKzre+xK2uJdGpFnhomi61nWgs3kV+V8nwZ1ZCLOEvHLZzXxkGxBuCOY9napM4xqxwOPb1qlnXU8Nq8mS1LmtQ5nTNqKmcvcw/lggN9LmLWAkuOvpsNq8I0IU3i2dWtpK70hF0qcMF54FPnlTPrM1p2RjSc6M2A2mxBsPkvaqulTaRzNHzVO5hKWxJkLhrnZHQRfhp3BrCdKN5Pogu1ljjzC+sHZrPuUW1rJLoyO9pzR0qj6xSWO9cy4yvmvQ5ekEk0Yc6362OLSRzAuafSHapU6VOe1nCt7+5tcY05YLd/8ATGQaqjp6p1JSBtoGhztDWAXG1i7+p2okrMHFfDHyNbmFeUVXrf8Ap7CExn5Th3LvEod7mixat+FU4rmbKqj/AOCfuT4FNfd9CsRX9ZcT88R6mDsXEPpjeLNkYZ51R01P+FncG2JMTnGw9I3MZJ2azcdtuYLoWtbZ0ZFU07o6bn+vTWOPe/kpcvZjUeW6zhXF8b3fqMRA07agSHAi9ucL3qW8JvE5lppa4tY9CODW5n25MyZR5pZNdokMZte+R2tx957gFvGEaUSPWuLi9qYy2vyS8jWGcOV250ZbdI64hisyMbNRDnGR19l9A6rja3WLa4M5KrPHyRZ7a3lYUEl33tf8E9XQCnns29nC4B2jWW2vz/puDYaiFGnHos69tVlUh8Rb4O8q1G7Z4ipdlmzhayeHT4vkYxd9bpN0/vYl7nE11a7tTiuZAqCWYwRcID7BlWpEWj+Im0dmjwz7W6LXsvT9WeWJH6pbuXScFjwPkGpaYvHE93CLWDWzcCbpi/MwoRWSM6R6T81npPeY/Sh8q9jANlhbMjaUVLNYgm6Yt5hRSyQBsmLWQcYvNAm6Nt5iMYxyQBsmL8hKKlmsQTdG8RGEY91YHfS1s1HfgpZI77eDkcy/vOida2U5LJnnUt6VR4zgnxR1zzPqJNKR7nuPO9xcfm7WsOTeZtCnCCwjFJftsOOkek/NY6T3j9KHnFexc5mZnUecWR+EdLKJGuLXtaWWb1dRaTYtt+6mUbeFSOPmV7SWlbm0r9BJdHyz/k6ss4dVdLVkUo4WE7Lva1w1aw4GwOu+xJ2s0/hZm203bThjXWEuBW4eZryZvU8jptHhJrDRabhrW3sCec3cdmrYpNvRdNfFmcjS+ko3c0od2PMi8UMotr85dFhBFOwMJHWJLnD4XA7QVEu5qU8F5He0BQlTtnJ5yePoSWkek/NRuk952f0ofKjC1PQxtQH202Vqmkj0Y6iZjRzNkcAOxoNgt1UmsmRp2dvN4ygm+B01VXLWPvLI+QjZwj3Pt2aR1LEpyebN6dClS7kUuCOEMzoH3a4g7NXP7j0hYTwyN504zWElicZHmV5LiSTtJNyfijeJmMVFdFIvsHeVajds8RU2yzZXNZfDp8XyMYu+t0m6f3sS9zia6td2pxXMgVBLOEAQBAEAQBAEAQBAEAQBAEAQH15LypPkiq04JCx2w21hw6HNOpw7VvCpKHdI1zaUriHRqLH/AKuBWwYn1jI7Oihcemzm/tdSeuTWeBx56uUG/hk17Hw5UxAr8oRFocyFp28ECHdmm4kjtFitJ3VSSwRIoaCtqUlKWMuOXsiV2qMdhJJYIIZCAIAgCAIAgL/B3lWo3bPEVOss2VrWXw6fF8jni7EeEpHc2g9vx9A2+SzerJnnq3Nf1IcGa9UAtIQBAEAQBAEAQBAEAQBAEAQBAEAWQFgwEMhAEAQBAEAQBAbCwcjP46pdzBjG/Elx/wAKfZLNlY1kkujTjxf/AArs8shf9fzd0G24Rlnx36wFtG/NcEj4hSa9L9SOBw9GXnVa6m8snwNISMMcha4EOaSCDqII1EEdK5DWDwZ9BhNTipReKZhYNggCAIAgCAIAgCAIAgCAIAgCAIAgCAIAgCAIAgCAyxpe8AAkuIAA1kk6gAOc3WUm3gjWUowTlJ4JG8MxMgnIGQw1/wDElOnJbmJFg34AAdt116FP9OOB8/0pe9aruSyWxcChh/gjsHcvY55N5z5l02X3aZvHLs4Rg29Ae3Y7v968KtvGZ0rHSta02LbHc+W4iZ8L61j/AEJYXDpJe0/Kx71FdnLHYzvQ1joNfFBr/Z1cWVf1oPrf5Fjqc95v2htt0vz1HFlX9aD63+ROpz3jtDbbpfnqOLKv60H1v8idTnvHaG23S/PUcWVf1oPrf5E6nPeO0Ntul+eo4sq/rQfW/wAidTnvHaG23S/PUcWVf1oPrf5E6nPeO0Ntul+eo4sq/rQfW/yJ1Oe8dobbdL89RxZV/Wg+t/kTqc947Q226X56jiyr+tB9b/InU57x2htt0vz1HFlX9aD63+ROpz3jtDbbpfnqOLKv60H1v8idTnvHaG23S/PUcWVf1oPrf5E6nPeO0Ntul+eo4sq/rQfW/wAidTnvHaG23S/PUcWVf1oPrf5E6nPeO0Ntul+eo4sq/rQfW/yJ1Oe8dorbdL89RxZV/Wg+t/kTqc947Q226X56jiyr+tB9b/InU57x2itt0vz1HFlX9aD63+ROpz3jtDbbpfnqOLKv60H1v8idTnvHaK23S/PUcWVf1oPrf5E6nPeO0Vtul+eo4sq/rQfW/wAidTnvHaG23S/PUcWVf1oPrf5E6nPeO0Ntul+ep2wYX1j3+nLCwdILnn6bDvWVZy82aT1joJfDFv8A0WubGZVNkBwfrllH/seP0/2N2N7dZ96lUreNPicK+0rWuvheyO5fz5lQvc5hwh/gjsHcgOaAIAgCAIAgCAIAgCAIAgCAIAgCAIAgCAIAgCAIAgCAIAgP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http://www.elinmobiliario.cl/Upload/Empresa/Logos/m2009020915492343750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43808" y="1556792"/>
            <a:ext cx="911455" cy="917874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48264" y="3429000"/>
            <a:ext cx="1339974" cy="98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D2CC8143-BC62-4A00-8CA8-A9FB98E08D24" descr="0A35F1FB-41C0-4BDA-97B4-41E8285A9C5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08104" y="4725144"/>
            <a:ext cx="1488207" cy="5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encrypted-tbn3.gstatic.com/images?q=tbn:ANd9GcSEjoEnan_J6Powt_3RuYv279v5WuLT9zoY0Sgp7ZxXaiaWC0D2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987824" y="2852936"/>
            <a:ext cx="723900" cy="723900"/>
          </a:xfrm>
          <a:prstGeom prst="rect">
            <a:avLst/>
          </a:prstGeom>
          <a:noFill/>
        </p:spPr>
      </p:pic>
      <p:pic>
        <p:nvPicPr>
          <p:cNvPr id="2056" name="Picture 8" descr="https://encrypted-tbn1.gstatic.com/images?q=tbn:ANd9GcTOmIotGmBbc4yV01uakWiE7PdH6d53jKewewlOcssHW431mYlr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995936" y="3717032"/>
            <a:ext cx="1152128" cy="300964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876256" y="1772816"/>
            <a:ext cx="1514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data:image/jpeg;base64,/9j/4AAQSkZJRgABAQAAAQABAAD/2wCEAAkGBhQQEBUUERIQFBURFBcYFhQVFBYXGRsWFRoVHB8SFxcXHSYfFxokGRYYJDAgIycpLjgtGB4xNTAqNSYrLCkBCQoKDQwOGQ8PGjUkHyQxLS0sNTAtNjUuNTQ2LiwsNDQqMiw0NTU0LCwtLCwsMTQ1MTQsMikqKSksLCwsLCosLP/AABEIAGsAoAMBIgACEQEDEQH/xAAbAAEAAwEBAQEAAAAAAAAAAAAABQYHBAMBAv/EAD8QAAIBAgMEBgYIBQQDAAAAAAECAwARBAYSBSExQQcTIlFhcRQ0c4GxsiMyM0JScqHBF3SR0fBigpLSFiRU/8QAGgEBAAMBAQEAAAAAAAAAAAAAAAMEBQIGAf/EADMRAAEDAgMFBwMDBQAAAAAAAAEAAgMEEQUSIRMxQVGRMmFxobHR8BQiwTOB4SMkNDVS/9oADAMBAAIRAxEAPwDcaUpREpSlESlKURKUpREpSlESlKURKUpREpSlESlKURKUpREpSlESlKr2Zc5R4FlVlZ2YE6VI3L3m55n4GuXPawXcpIonyuyMFyrDSqL/ABWi/wDnm/5J/epLYOfosXL1Wh42I7OoqQSPu7jxtUTaiJxsCrT8PqWNLnM0CtFK+CvtTqilKVCbUzZHh5GjaPEOUUM5jjLBVa9ix5cDRFN0qvTZ1hWQqUxBVXVGlEZ6sM1txbl9YV6RZygYsAXvHKsRBWx1OxUMO9dSnf4URTtKruFztFJfRHiSArMCIidQUgHSAbk7+BpFniFlDLFiiGbSoELXY2Y9n8VtJvaiKxUqI2bmaLEEKnWA6HYhlKkdWwQgg8Dc8K45M9QgAiPEuDGshKRFgqvexbu4GiKx0qB/8xi61oimJBW5LGFtIUX+kv8AgOk2NeMWeoSCWjxKDq2kUvEQGRbXKm+/cQaIrJSoODN0LCUss0fUxiRhJGVOk3sVB47xUhsraiYmISR6tJJFmFiCpIII5G9EXZSlfDRFybW2kmHhaWQ9lBfzPJR4k7qxLae0XxEzyyHtOb+Q5KPADdVl6Qsx9fN1MZ+jhO88mk5+5eHneqthMI8rhI1Z2bgALn/PGseql2jsrdwXscKpBBFtX7z5D5qvGv3DMUYMpIZSCCORHOrzhei5jCTJKFmO8KBdB/pY8SfEcPGqhtTZEuGfRMhU8jxBHep5ioHxSMAJCvxVkE5LGOufnULX8r7dGMw6ybgw3Ovcw4+48RUvWNZOzCcJiAWP0cllcd3c/uP6VsatcXHA1r0820Z38V5DEaT6aWw7J1Ht+y/VUvMcsceKcjHnDPLGiyKI9RsuqzK1uybE1dKyPpH9fb2afA0qJTE3MF8w+lZUy5HnS19FKzz4VmYDaREUkiyPH1V7sCp+ta+8qK+y+gM8bjG2aOVnNoz2w0hkCHd90k2PjVCtX66s9x/oao/Wycgtw4JTDe49R7LVNl5VTByjEvOmlFbf1aR3D83cfW8Kg8VtPACGKBpppFgkZ7ojDVq19nUCLW1cR3VCZt2280giuRHCqqF5FgBdz3m+6oXC4VpXCILs3AVJLVuzZWBV6bCItltZ3cL6cB3q5YHE4W6DD46TDsokW8kXFJX1aSW3XBtvJqwx5QdAPR8Y8atDHGxVFJIjBs6t909o8KyvEYdo3ZHFmUkEeIq49HGYHWb0dySjglAfusN9h4Ecq6hqy52V4XFbhLI4jLCbga68u5W7aeEhhaSaecIsuHEB1W5au0OZPa4VSZNpYcjRJjcRKqRPFHbDgaQ4A1ce1YKKh8z7WbE4qR2JIDMqDkEU2FvO1/fXJgNmyTsViUsQL2rh1W9zssYU0WEQMi2k7vHgArfhIcBMWSLFSRLL1QdJAwJ6sk2Duezckbr8qumxNiDC9Zpkd1lfXZ95DEbzq+9fcaxIitK6MtrtJG8LknqiCl95Ct93yBH61JT1RkdlcFWxDC2wR7WM6cbq8mq1njMfokFkP0stwngOb+7l4kVP4vFLEjO5sqAknuArE8wbZbFztK1wDuRfwoOA/c+JNSVU2zbYbyq+F0f1EuZ3Zbv9lHVYco4pohinQ6WTDEqe4h0qvVOZb+yxn8o3zpWTGbO6r1tUAYiD3eoV9ybm/wBNujppkjUEkfVYXtccwb8q4OlQfQQ+1Pymoror9Zl9kPmFSvSr9hD7U/Ka0c7n0xLvmq87sWQ4k1rBYfws1rTejrMXWx+jyHtxDsX5p3eY+FqzKunZ2PaCVZYzZkNx4+B8CKowS7J9+q3a6lFTCWcd48VvVZH0j+vt7NPga07ZG1FxMKSpwccO481PiDWY9I/r7ezT4GtCsIMQI5rzuDNLaog7wD6hV3CD6RPzL8RW3xYCHSOxHwHIVhddOzDaeIjcRIlj/uFU6afZaW3rZxKg+ps/NbKDw/leu3vWp/bP8xqQyOL46L3/AAqN216zN7V/mNdeVMQY8SHABKJIwB4XVSd/9KjjP9YeKnnF6Mgf8/heubcK/p050PYyEjsneLDfXzKkLLjYTpYWccj41KP0kysbmDCk+Kv/ANq7tg56ebExxtBh1Dta6hrjceFzap2iEyAhxvfkqMrqxtOWOYLBtt/C1lSMbEVldTxV3B8wxqbyVt1MJiC0t9DrpLAX0m/EjuqfzxkxnkbEQC+re6Djf8QqgMpBsQQRxBqJzXwSX6K3FLDXwZb7xqOIVtXo9kl7cUsToxJVgdxBPnVkyXlSXByO0hUh1A3eFZ9sbb02EfVC1h95DvVvMfvxrWct5iTGxa17LLudOYP7g8jVumMLnXAs5ZGJtrI2EOfmYe4eeigelCaQQRqv2bP9IedxvVT4cfeBWZ1u219lriYHifg4tfuPJvcaxDG4NoZGjcWZGIPmOf7++oq1hDs3Aq3gk7XRGLiNfH57Lwqcy39ljP5RvnSoOpzLf2WM/lG+dKqR9rr6LWqf0z4j1Cmeiv1mX2Q+YVK9Kv2EPtT8pqK6K/WZfZD5hUr0q/YQ+1PymrzP8U/OKw5f9o35wWa0pSs5ekV46L8dIJXi4xkavJ+8eY+AqO6R/X29mnwNXbIuxPR8OGYduTef7VSekb19vZp8DWjMwspwCvNUUzZsQe9u6x/Gv7qu4ZbuoPNl+IrYsPlLDDSwiW4sb+PfWO4T7RPzr8RW9w/VHkK6oQCHLjHSQ9luRWG7cH/tT+2k+Y12ZOgEmMRG4OrqfIqRXzOGBMWNmBH13Lr4h99x791c2wNpjDYlJSCwQ7wONiLbqpCzZfu5rZcDLSfZvLdOi+5i2cuHxUkSX0oQBfxAP7165U9dh/OK59t7S9JxEkttPWNcDuAAA+FdGVPXYfz0bbbC26/5X2UOFGQ/fl18bKx4vpNnSR1EMBCuyi+vgCRv314YHTteR1eKOKRU1K8ereb8GBO8VAZmwZixkykW+kZh5Mbg/rXRlPMAwUxkZGcMhWykX8ONSiZ2fLIdOKqOo4xBtKZtn2BBB8FEYiAo7I3FGKnzUkH4VaujPElcWy8njN/NSLfGqxjcSZZXkIsZHZrd2ok2/WrL0bQE4zUOCob++39q4p/1hZWMQP8AZvz8h10/K1c1Ts3ZIOLkEsTBWtZrjjbgfPlVxpWy9jXizgvFQzSQuzxmxWX/AMMJ/wAaf5767dnZDnhWZbxt18Rjve1rkHV48OFaHS1RCmiGoCtuxOrcLF/kPZUjK+VJ8DIzgRya002Labbwb3sa6807CxGORFKxx6GLXDlr3FrcBVstSpBEwNyW0UBq5jLti77ueiy/+GE/40/z311bL6NpEmVpGUqpuQK0alqjFNEDcBTvxOre0tL9D3D2X5VLCw5VTs05GbF4gyrIBdQCCPw1c6WqV7GvFnKrDPJC7NGbFZvD0YyKynrV3EHh3GtGjWwA7hX6tSvjI2s7IX2aplnIMhvZQmZMrx41Bq3Ov1XHEeHiKok/RriAeyUYd/CtWpauXwRyG7gpoK6ogGWN2nzms8wnRkepbW9pDbSRwFuVemx+juSCdJDIpCNe1qv9KCnjBBtuQ19SQQX6HeoDMuUo8aAT2ZFFg47u494qk4jo1xCnslGHfwrVaWo+CN5u4JBX1EAysdp19VluE6NJ2PbZVHhV7y/lyPBpZN5PFu+pelfY4WR9kLiesnqNJHXHl5JSlKlVVKUpREpSlESlKURKUpREpSlESlKURKUpREpSlESlKUR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0" name="AutoShape 4" descr="data:image/jpeg;base64,/9j/4AAQSkZJRgABAQAAAQABAAD/2wCEAAkGBhQQEBUUERIQFBURFBcYFhQVFBYXGRsWFRoVHB8SFxcXHSYfFxokGRYYJDAgIycpLjgtGB4xNTAqNSYrLCkBCQoKDQwOGQ8PGjUkHyQxLS0sNTAtNjUuNTQ2LiwsNDQqMiw0NTU0LCwtLCwsMTQ1MTQsMikqKSksLCwsLCosLP/AABEIAGsAoAMBIgACEQEDEQH/xAAbAAEAAwEBAQEAAAAAAAAAAAAABQYHBAMBAv/EAD8QAAIBAgMEBgYIBQQDAAAAAAECAwARBAYSBSExQQcTIlFhcRQ0c4GxsiMyM0JScqHBF3SR0fBigpLSFiRU/8QAGgEBAAMBAQEAAAAAAAAAAAAAAAMEBQIGAf/EADMRAAEDAgMFBwMDBQAAAAAAAAEAAgMEEQUSIRMxQVGRMmFxobHR8BQiwTOB4SMkNDVS/9oADAMBAAIRAxEAPwDcaUpREpSlESlKURKUpREpSlESlKURKUpREpSlESlKURKUpREpSlESlKr2Zc5R4FlVlZ2YE6VI3L3m55n4GuXPawXcpIonyuyMFyrDSqL/ABWi/wDnm/5J/epLYOfosXL1Wh42I7OoqQSPu7jxtUTaiJxsCrT8PqWNLnM0CtFK+CvtTqilKVCbUzZHh5GjaPEOUUM5jjLBVa9ix5cDRFN0qvTZ1hWQqUxBVXVGlEZ6sM1txbl9YV6RZygYsAXvHKsRBWx1OxUMO9dSnf4URTtKruFztFJfRHiSArMCIidQUgHSAbk7+BpFniFlDLFiiGbSoELXY2Y9n8VtJvaiKxUqI2bmaLEEKnWA6HYhlKkdWwQgg8Dc8K45M9QgAiPEuDGshKRFgqvexbu4GiKx0qB/8xi61oimJBW5LGFtIUX+kv8AgOk2NeMWeoSCWjxKDq2kUvEQGRbXKm+/cQaIrJSoODN0LCUss0fUxiRhJGVOk3sVB47xUhsraiYmISR6tJJFmFiCpIII5G9EXZSlfDRFybW2kmHhaWQ9lBfzPJR4k7qxLae0XxEzyyHtOb+Q5KPADdVl6Qsx9fN1MZ+jhO88mk5+5eHneqthMI8rhI1Z2bgALn/PGseql2jsrdwXscKpBBFtX7z5D5qvGv3DMUYMpIZSCCORHOrzhei5jCTJKFmO8KBdB/pY8SfEcPGqhtTZEuGfRMhU8jxBHep5ioHxSMAJCvxVkE5LGOufnULX8r7dGMw6ybgw3Ovcw4+48RUvWNZOzCcJiAWP0cllcd3c/uP6VsatcXHA1r0820Z38V5DEaT6aWw7J1Ht+y/VUvMcsceKcjHnDPLGiyKI9RsuqzK1uybE1dKyPpH9fb2afA0qJTE3MF8w+lZUy5HnS19FKzz4VmYDaREUkiyPH1V7sCp+ta+8qK+y+gM8bjG2aOVnNoz2w0hkCHd90k2PjVCtX66s9x/oao/Wycgtw4JTDe49R7LVNl5VTByjEvOmlFbf1aR3D83cfW8Kg8VtPACGKBpppFgkZ7ojDVq19nUCLW1cR3VCZt2280giuRHCqqF5FgBdz3m+6oXC4VpXCILs3AVJLVuzZWBV6bCItltZ3cL6cB3q5YHE4W6DD46TDsokW8kXFJX1aSW3XBtvJqwx5QdAPR8Y8atDHGxVFJIjBs6t909o8KyvEYdo3ZHFmUkEeIq49HGYHWb0dySjglAfusN9h4Ecq6hqy52V4XFbhLI4jLCbga68u5W7aeEhhaSaecIsuHEB1W5au0OZPa4VSZNpYcjRJjcRKqRPFHbDgaQ4A1ce1YKKh8z7WbE4qR2JIDMqDkEU2FvO1/fXJgNmyTsViUsQL2rh1W9zssYU0WEQMi2k7vHgArfhIcBMWSLFSRLL1QdJAwJ6sk2Duezckbr8qumxNiDC9Zpkd1lfXZ95DEbzq+9fcaxIitK6MtrtJG8LknqiCl95Ct93yBH61JT1RkdlcFWxDC2wR7WM6cbq8mq1njMfokFkP0stwngOb+7l4kVP4vFLEjO5sqAknuArE8wbZbFztK1wDuRfwoOA/c+JNSVU2zbYbyq+F0f1EuZ3Zbv9lHVYco4pohinQ6WTDEqe4h0qvVOZb+yxn8o3zpWTGbO6r1tUAYiD3eoV9ybm/wBNujppkjUEkfVYXtccwb8q4OlQfQQ+1Pymoror9Zl9kPmFSvSr9hD7U/Ka0c7n0xLvmq87sWQ4k1rBYfws1rTejrMXWx+jyHtxDsX5p3eY+FqzKunZ2PaCVZYzZkNx4+B8CKowS7J9+q3a6lFTCWcd48VvVZH0j+vt7NPga07ZG1FxMKSpwccO481PiDWY9I/r7ezT4GtCsIMQI5rzuDNLaog7wD6hV3CD6RPzL8RW3xYCHSOxHwHIVhddOzDaeIjcRIlj/uFU6afZaW3rZxKg+ps/NbKDw/leu3vWp/bP8xqQyOL46L3/AAqN216zN7V/mNdeVMQY8SHABKJIwB4XVSd/9KjjP9YeKnnF6Mgf8/heubcK/p050PYyEjsneLDfXzKkLLjYTpYWccj41KP0kysbmDCk+Kv/ANq7tg56ebExxtBh1Dta6hrjceFzap2iEyAhxvfkqMrqxtOWOYLBtt/C1lSMbEVldTxV3B8wxqbyVt1MJiC0t9DrpLAX0m/EjuqfzxkxnkbEQC+re6Djf8QqgMpBsQQRxBqJzXwSX6K3FLDXwZb7xqOIVtXo9kl7cUsToxJVgdxBPnVkyXlSXByO0hUh1A3eFZ9sbb02EfVC1h95DvVvMfvxrWct5iTGxa17LLudOYP7g8jVumMLnXAs5ZGJtrI2EOfmYe4eeigelCaQQRqv2bP9IedxvVT4cfeBWZ1u219lriYHifg4tfuPJvcaxDG4NoZGjcWZGIPmOf7++oq1hDs3Aq3gk7XRGLiNfH57Lwqcy39ljP5RvnSoOpzLf2WM/lG+dKqR9rr6LWqf0z4j1Cmeiv1mX2Q+YVK9Kv2EPtT8pqK6K/WZfZD5hUr0q/YQ+1PymrzP8U/OKw5f9o35wWa0pSs5ekV46L8dIJXi4xkavJ+8eY+AqO6R/X29mnwNXbIuxPR8OGYduTef7VSekb19vZp8DWjMwspwCvNUUzZsQe9u6x/Gv7qu4ZbuoPNl+IrYsPlLDDSwiW4sb+PfWO4T7RPzr8RW9w/VHkK6oQCHLjHSQ9luRWG7cH/tT+2k+Y12ZOgEmMRG4OrqfIqRXzOGBMWNmBH13Lr4h99x791c2wNpjDYlJSCwQ7wONiLbqpCzZfu5rZcDLSfZvLdOi+5i2cuHxUkSX0oQBfxAP7165U9dh/OK59t7S9JxEkttPWNcDuAAA+FdGVPXYfz0bbbC26/5X2UOFGQ/fl18bKx4vpNnSR1EMBCuyi+vgCRv314YHTteR1eKOKRU1K8ereb8GBO8VAZmwZixkykW+kZh5Mbg/rXRlPMAwUxkZGcMhWykX8ONSiZ2fLIdOKqOo4xBtKZtn2BBB8FEYiAo7I3FGKnzUkH4VaujPElcWy8njN/NSLfGqxjcSZZXkIsZHZrd2ok2/WrL0bQE4zUOCob++39q4p/1hZWMQP8AZvz8h10/K1c1Ts3ZIOLkEsTBWtZrjjbgfPlVxpWy9jXizgvFQzSQuzxmxWX/AMMJ/wAaf5767dnZDnhWZbxt18Rjve1rkHV48OFaHS1RCmiGoCtuxOrcLF/kPZUjK+VJ8DIzgRya002Labbwb3sa6807CxGORFKxx6GLXDlr3FrcBVstSpBEwNyW0UBq5jLti77ueiy/+GE/40/z311bL6NpEmVpGUqpuQK0alqjFNEDcBTvxOre0tL9D3D2X5VLCw5VTs05GbF4gyrIBdQCCPw1c6WqV7GvFnKrDPJC7NGbFZvD0YyKynrV3EHh3GtGjWwA7hX6tSvjI2s7IX2aplnIMhvZQmZMrx41Bq3Ov1XHEeHiKok/RriAeyUYd/CtWpauXwRyG7gpoK6ogGWN2nzms8wnRkepbW9pDbSRwFuVemx+juSCdJDIpCNe1qv9KCnjBBtuQ19SQQX6HeoDMuUo8aAT2ZFFg47u494qk4jo1xCnslGHfwrVaWo+CN5u4JBX1EAysdp19VluE6NJ2PbZVHhV7y/lyPBpZN5PFu+pelfY4WR9kLiesnqNJHXHl5JSlKlVVKUpREpSlESlKURKUpREpSlESlKURKUpREpSlESlKURf/9k=">
            <a:hlinkClick r:id="rId23"/>
          </p:cNvPr>
          <p:cNvSpPr>
            <a:spLocks noChangeAspect="1" noChangeArrowheads="1"/>
          </p:cNvSpPr>
          <p:nvPr/>
        </p:nvSpPr>
        <p:spPr bwMode="auto">
          <a:xfrm>
            <a:off x="53975" y="-609600"/>
            <a:ext cx="1905000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2" name="AutoShape 6" descr="data:image/jpeg;base64,/9j/4AAQSkZJRgABAQAAAQABAAD/2wCEAAkGBhQQEBUUERIQFBURFBcYFhQVFBYXGRsWFRoVHB8SFxcXHSYfFxokGRYYJDAgIycpLjgtGB4xNTAqNSYrLCkBCQoKDQwOGQ8PGjUkHyQxLS0sNTAtNjUuNTQ2LiwsNDQqMiw0NTU0LCwtLCwsMTQ1MTQsMikqKSksLCwsLCosLP/AABEIAGsAoAMBIgACEQEDEQH/xAAbAAEAAwEBAQEAAAAAAAAAAAAABQYHBAMBAv/EAD8QAAIBAgMEBgYIBQQDAAAAAAECAwARBAYSBSExQQcTIlFhcRQ0c4GxsiMyM0JScqHBF3SR0fBigpLSFiRU/8QAGgEBAAMBAQEAAAAAAAAAAAAAAAMEBQIGAf/EADMRAAEDAgMFBwMDBQAAAAAAAAEAAgMEEQUSIRMxQVGRMmFxobHR8BQiwTOB4SMkNDVS/9oADAMBAAIRAxEAPwDcaUpREpSlESlKURKUpREpSlESlKURKUpREpSlESlKURKUpREpSlESlKr2Zc5R4FlVlZ2YE6VI3L3m55n4GuXPawXcpIonyuyMFyrDSqL/ABWi/wDnm/5J/epLYOfosXL1Wh42I7OoqQSPu7jxtUTaiJxsCrT8PqWNLnM0CtFK+CvtTqilKVCbUzZHh5GjaPEOUUM5jjLBVa9ix5cDRFN0qvTZ1hWQqUxBVXVGlEZ6sM1txbl9YV6RZygYsAXvHKsRBWx1OxUMO9dSnf4URTtKruFztFJfRHiSArMCIidQUgHSAbk7+BpFniFlDLFiiGbSoELXY2Y9n8VtJvaiKxUqI2bmaLEEKnWA6HYhlKkdWwQgg8Dc8K45M9QgAiPEuDGshKRFgqvexbu4GiKx0qB/8xi61oimJBW5LGFtIUX+kv8AgOk2NeMWeoSCWjxKDq2kUvEQGRbXKm+/cQaIrJSoODN0LCUss0fUxiRhJGVOk3sVB47xUhsraiYmISR6tJJFmFiCpIII5G9EXZSlfDRFybW2kmHhaWQ9lBfzPJR4k7qxLae0XxEzyyHtOb+Q5KPADdVl6Qsx9fN1MZ+jhO88mk5+5eHneqthMI8rhI1Z2bgALn/PGseql2jsrdwXscKpBBFtX7z5D5qvGv3DMUYMpIZSCCORHOrzhei5jCTJKFmO8KBdB/pY8SfEcPGqhtTZEuGfRMhU8jxBHep5ioHxSMAJCvxVkE5LGOufnULX8r7dGMw6ybgw3Ovcw4+48RUvWNZOzCcJiAWP0cllcd3c/uP6VsatcXHA1r0820Z38V5DEaT6aWw7J1Ht+y/VUvMcsceKcjHnDPLGiyKI9RsuqzK1uybE1dKyPpH9fb2afA0qJTE3MF8w+lZUy5HnS19FKzz4VmYDaREUkiyPH1V7sCp+ta+8qK+y+gM8bjG2aOVnNoz2w0hkCHd90k2PjVCtX66s9x/oao/Wycgtw4JTDe49R7LVNl5VTByjEvOmlFbf1aR3D83cfW8Kg8VtPACGKBpppFgkZ7ojDVq19nUCLW1cR3VCZt2280giuRHCqqF5FgBdz3m+6oXC4VpXCILs3AVJLVuzZWBV6bCItltZ3cL6cB3q5YHE4W6DD46TDsokW8kXFJX1aSW3XBtvJqwx5QdAPR8Y8atDHGxVFJIjBs6t909o8KyvEYdo3ZHFmUkEeIq49HGYHWb0dySjglAfusN9h4Ecq6hqy52V4XFbhLI4jLCbga68u5W7aeEhhaSaecIsuHEB1W5au0OZPa4VSZNpYcjRJjcRKqRPFHbDgaQ4A1ce1YKKh8z7WbE4qR2JIDMqDkEU2FvO1/fXJgNmyTsViUsQL2rh1W9zssYU0WEQMi2k7vHgArfhIcBMWSLFSRLL1QdJAwJ6sk2Duezckbr8qumxNiDC9Zpkd1lfXZ95DEbzq+9fcaxIitK6MtrtJG8LknqiCl95Ct93yBH61JT1RkdlcFWxDC2wR7WM6cbq8mq1njMfokFkP0stwngOb+7l4kVP4vFLEjO5sqAknuArE8wbZbFztK1wDuRfwoOA/c+JNSVU2zbYbyq+F0f1EuZ3Zbv9lHVYco4pohinQ6WTDEqe4h0qvVOZb+yxn8o3zpWTGbO6r1tUAYiD3eoV9ybm/wBNujppkjUEkfVYXtccwb8q4OlQfQQ+1Pymoror9Zl9kPmFSvSr9hD7U/Ka0c7n0xLvmq87sWQ4k1rBYfws1rTejrMXWx+jyHtxDsX5p3eY+FqzKunZ2PaCVZYzZkNx4+B8CKowS7J9+q3a6lFTCWcd48VvVZH0j+vt7NPga07ZG1FxMKSpwccO481PiDWY9I/r7ezT4GtCsIMQI5rzuDNLaog7wD6hV3CD6RPzL8RW3xYCHSOxHwHIVhddOzDaeIjcRIlj/uFU6afZaW3rZxKg+ps/NbKDw/leu3vWp/bP8xqQyOL46L3/AAqN216zN7V/mNdeVMQY8SHABKJIwB4XVSd/9KjjP9YeKnnF6Mgf8/heubcK/p050PYyEjsneLDfXzKkLLjYTpYWccj41KP0kysbmDCk+Kv/ANq7tg56ebExxtBh1Dta6hrjceFzap2iEyAhxvfkqMrqxtOWOYLBtt/C1lSMbEVldTxV3B8wxqbyVt1MJiC0t9DrpLAX0m/EjuqfzxkxnkbEQC+re6Djf8QqgMpBsQQRxBqJzXwSX6K3FLDXwZb7xqOIVtXo9kl7cUsToxJVgdxBPnVkyXlSXByO0hUh1A3eFZ9sbb02EfVC1h95DvVvMfvxrWct5iTGxa17LLudOYP7g8jVumMLnXAs5ZGJtrI2EOfmYe4eeigelCaQQRqv2bP9IedxvVT4cfeBWZ1u219lriYHifg4tfuPJvcaxDG4NoZGjcWZGIPmOf7++oq1hDs3Aq3gk7XRGLiNfH57Lwqcy39ljP5RvnSoOpzLf2WM/lG+dKqR9rr6LWqf0z4j1Cmeiv1mX2Q+YVK9Kv2EPtT8pqK6K/WZfZD5hUr0q/YQ+1PymrzP8U/OKw5f9o35wWa0pSs5ekV46L8dIJXi4xkavJ+8eY+AqO6R/X29mnwNXbIuxPR8OGYduTef7VSekb19vZp8DWjMwspwCvNUUzZsQe9u6x/Gv7qu4ZbuoPNl+IrYsPlLDDSwiW4sb+PfWO4T7RPzr8RW9w/VHkK6oQCHLjHSQ9luRWG7cH/tT+2k+Y12ZOgEmMRG4OrqfIqRXzOGBMWNmBH13Lr4h99x791c2wNpjDYlJSCwQ7wONiLbqpCzZfu5rZcDLSfZvLdOi+5i2cuHxUkSX0oQBfxAP7165U9dh/OK59t7S9JxEkttPWNcDuAAA+FdGVPXYfz0bbbC26/5X2UOFGQ/fl18bKx4vpNnSR1EMBCuyi+vgCRv314YHTteR1eKOKRU1K8ereb8GBO8VAZmwZixkykW+kZh5Mbg/rXRlPMAwUxkZGcMhWykX8ONSiZ2fLIdOKqOo4xBtKZtn2BBB8FEYiAo7I3FGKnzUkH4VaujPElcWy8njN/NSLfGqxjcSZZXkIsZHZrd2ok2/WrL0bQE4zUOCob++39q4p/1hZWMQP8AZvz8h10/K1c1Ts3ZIOLkEsTBWtZrjjbgfPlVxpWy9jXizgvFQzSQuzxmxWX/AMMJ/wAaf5767dnZDnhWZbxt18Rjve1rkHV48OFaHS1RCmiGoCtuxOrcLF/kPZUjK+VJ8DIzgRya002Labbwb3sa6807CxGORFKxx6GLXDlr3FrcBVstSpBEwNyW0UBq5jLti77ueiy/+GE/40/z311bL6NpEmVpGUqpuQK0alqjFNEDcBTvxOre0tL9D3D2X5VLCw5VTs05GbF4gyrIBdQCCPw1c6WqV7GvFnKrDPJC7NGbFZvD0YyKynrV3EHh3GtGjWwA7hX6tSvjI2s7IX2aplnIMhvZQmZMrx41Bq3Ov1XHEeHiKok/RriAeyUYd/CtWpauXwRyG7gpoK6ogGWN2nzms8wnRkepbW9pDbSRwFuVemx+juSCdJDIpCNe1qv9KCnjBBtuQ19SQQX6HeoDMuUo8aAT2ZFFg47u494qk4jo1xCnslGHfwrVaWo+CN5u4JBX1EAysdp19VluE6NJ2PbZVHhV7y/lyPBpZN5PFu+pelfY4WR9kLiesnqNJHXHl5JSlKlVVKUpREpSlESlKURKUpREpSlESlKURKUpREpSlESlKURf/9k=">
            <a:hlinkClick r:id="rId23"/>
          </p:cNvPr>
          <p:cNvSpPr>
            <a:spLocks noChangeAspect="1" noChangeArrowheads="1"/>
          </p:cNvSpPr>
          <p:nvPr/>
        </p:nvSpPr>
        <p:spPr bwMode="auto">
          <a:xfrm>
            <a:off x="53975" y="-609600"/>
            <a:ext cx="1905000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411760" y="3501008"/>
            <a:ext cx="13620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411760" y="4437112"/>
            <a:ext cx="1368152" cy="7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08038" y="692150"/>
            <a:ext cx="520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CL" sz="20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3075" name="Line 5"/>
          <p:cNvSpPr>
            <a:spLocks noChangeShapeType="1"/>
          </p:cNvSpPr>
          <p:nvPr/>
        </p:nvSpPr>
        <p:spPr bwMode="auto">
          <a:xfrm>
            <a:off x="900113" y="785813"/>
            <a:ext cx="72009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900113" y="1340768"/>
            <a:ext cx="77041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s-CL" sz="1200" b="1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Tecniservi Ipreser S.p.A.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 es una empresa de Ingeniería y Seguridad que nace para atender necesidades especificas de Clientes Corporativos, con soluciones a medida para 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Industria,  construcción y minería, donde 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la Seguridad Integral 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y el Monitoreo de Condiciones de procesos críticos son una 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necesidad importante.</a:t>
            </a:r>
            <a:endParaRPr lang="es-ES" sz="1200" dirty="0">
              <a:solidFill>
                <a:srgbClr val="80808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827088" y="285750"/>
            <a:ext cx="47099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TECNISERVI iPRESER S.p.A</a:t>
            </a:r>
            <a:r>
              <a:rPr lang="es-ES" sz="20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.  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942975" y="2309813"/>
            <a:ext cx="7661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s-CL" sz="1200" b="1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Nuestra misión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 es proveer a nuestros clientes la mejor solución 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de integración y control de procesos a la medida, 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y posicionarnos como su principal 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socio tecnológico, 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poniendo a disposición nuestra vasta experiencia en: 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Sistemas de Monitoreo de Señales e Imágenes, análisis predictivos y Dataminig, cuidado de instalaciones y procesos críticos contra robo 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e incendio, monitoreo a distancia, control de acceso y asistencia. 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900113" y="3356992"/>
            <a:ext cx="7632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s-CL" sz="1200" b="1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Nuestro equipo de Profesionales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lo 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componen Ingenieros Electricistas y Electrónicos, Especialistas en Data Mining, 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seguridad 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física y un equipo técnico altamente calificado en sistemas de seguridad 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electrónica con mas de 20 años de experiencia. </a:t>
            </a:r>
            <a:endParaRPr lang="es-CL" sz="1200" dirty="0">
              <a:solidFill>
                <a:srgbClr val="808080"/>
              </a:solidFill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2" name="25 Grupo"/>
          <p:cNvGrpSpPr>
            <a:grpSpLocks/>
          </p:cNvGrpSpPr>
          <p:nvPr/>
        </p:nvGrpSpPr>
        <p:grpSpPr bwMode="auto">
          <a:xfrm>
            <a:off x="1000125" y="5857875"/>
            <a:ext cx="7154863" cy="785813"/>
            <a:chOff x="1000100" y="5929330"/>
            <a:chExt cx="7155302" cy="785818"/>
          </a:xfrm>
        </p:grpSpPr>
        <p:pic>
          <p:nvPicPr>
            <p:cNvPr id="3085" name="Picture 16" descr="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76731" y="5988050"/>
              <a:ext cx="1081087" cy="692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086" name="Picture 18" descr="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90847" y="5955088"/>
              <a:ext cx="1152525" cy="7254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087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0101" y="5955286"/>
              <a:ext cx="928693" cy="75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85963" y="5942209"/>
              <a:ext cx="771525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9" name="Picture 2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23512" y="6000768"/>
              <a:ext cx="763000" cy="6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49366" y="6000767"/>
              <a:ext cx="706036" cy="689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1" name="22 Imagen" descr="vitacura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99494" y="6000768"/>
              <a:ext cx="887150" cy="68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37 Rectángulo"/>
            <p:cNvSpPr/>
            <p:nvPr/>
          </p:nvSpPr>
          <p:spPr>
            <a:xfrm>
              <a:off x="1000100" y="5929330"/>
              <a:ext cx="7144188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/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1000100" y="6643710"/>
              <a:ext cx="7144188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/>
            </a:p>
          </p:txBody>
        </p:sp>
      </p:grp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928688" y="4164013"/>
            <a:ext cx="76755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s-CL" sz="1200" b="1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Nuestros Servicios</a:t>
            </a:r>
          </a:p>
          <a:p>
            <a:pPr algn="just">
              <a:buFont typeface="Wingdings" pitchFamily="2" charset="2"/>
              <a:buNone/>
            </a:pPr>
            <a:endParaRPr lang="es-CL" sz="1200" b="1" dirty="0">
              <a:solidFill>
                <a:srgbClr val="808080"/>
              </a:solidFill>
              <a:latin typeface="Verdana" pitchFamily="34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Sistema de Seguridad 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Integral. 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(S.S.I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.)</a:t>
            </a:r>
            <a:endParaRPr lang="es-CL" sz="1200" dirty="0">
              <a:solidFill>
                <a:srgbClr val="808080"/>
              </a:solidFill>
              <a:latin typeface="Verdana" pitchFamily="34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Monitoreo de señales y control de procesos críticos. </a:t>
            </a:r>
            <a:endParaRPr lang="es-CL" sz="1200" b="1" i="1" dirty="0">
              <a:solidFill>
                <a:srgbClr val="808080"/>
              </a:solidFill>
              <a:latin typeface="Verdana" pitchFamily="34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Diseño, venta, implementación y puesta en marcha de sistemas de corrientes débiles.</a:t>
            </a:r>
          </a:p>
          <a:p>
            <a:pPr algn="just">
              <a:buFont typeface="Arial" charset="0"/>
              <a:buChar char="•"/>
            </a:pP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Controles de Acceso y asistencia.</a:t>
            </a:r>
          </a:p>
          <a:p>
            <a:pPr algn="just">
              <a:buFont typeface="Arial" charset="0"/>
              <a:buChar char="•"/>
            </a:pP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Monitoreo 24 horas los 365 días del año, de los sistemas instalados en los clientes.</a:t>
            </a:r>
          </a:p>
          <a:p>
            <a:pPr algn="just">
              <a:buFont typeface="Arial" charset="0"/>
              <a:buChar char="•"/>
            </a:pP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Mantenimiento Preventivo y correctivo.</a:t>
            </a:r>
          </a:p>
        </p:txBody>
      </p:sp>
      <p:pic>
        <p:nvPicPr>
          <p:cNvPr id="3082" name="20 Imagen" descr="IPRESER2-0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950" y="150813"/>
            <a:ext cx="17113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"/>
          <p:cNvSpPr/>
          <p:nvPr/>
        </p:nvSpPr>
        <p:spPr>
          <a:xfrm>
            <a:off x="899592" y="836712"/>
            <a:ext cx="21891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Quienes Somos ?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230313" y="476672"/>
            <a:ext cx="165223" cy="5832648"/>
          </a:xfrm>
          <a:prstGeom prst="rect">
            <a:avLst/>
          </a:prstGeom>
          <a:solidFill>
            <a:schemeClr val="accent4">
              <a:alpha val="76862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  <p:bldP spid="26" grpId="0" build="allAtOnce"/>
      <p:bldP spid="27" grpId="0" build="allAtOnce"/>
      <p:bldP spid="4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5"/>
          <p:cNvSpPr>
            <a:spLocks noChangeShapeType="1"/>
          </p:cNvSpPr>
          <p:nvPr/>
        </p:nvSpPr>
        <p:spPr bwMode="auto">
          <a:xfrm>
            <a:off x="900113" y="785813"/>
            <a:ext cx="72009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755576" y="5733256"/>
            <a:ext cx="806489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s-CL" sz="1400" b="1" i="1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Tecniservi</a:t>
            </a:r>
            <a:r>
              <a:rPr lang="es-CL" sz="1200" b="1" i="1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s-CL" sz="1200" i="1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diseña, implementa, </a:t>
            </a:r>
            <a:r>
              <a:rPr lang="es-CL" sz="1200" i="1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monitorea (24h) </a:t>
            </a:r>
            <a:r>
              <a:rPr lang="es-CL" sz="1200" i="1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y administra los sistemas de seguridad </a:t>
            </a:r>
            <a:r>
              <a:rPr lang="es-CL" sz="1200" i="1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y control de procesos críticos de </a:t>
            </a:r>
            <a:r>
              <a:rPr lang="es-CL" sz="1200" i="1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sus </a:t>
            </a:r>
            <a:r>
              <a:rPr lang="es-CL" sz="1200" i="1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clientes aumentando </a:t>
            </a:r>
            <a:r>
              <a:rPr lang="es-CL" sz="1200" i="1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el nivel de </a:t>
            </a:r>
            <a:r>
              <a:rPr lang="es-CL" sz="1200" i="1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seguridad/disponibilidad y disminuyendo sus </a:t>
            </a:r>
            <a:r>
              <a:rPr lang="es-CL" sz="1200" i="1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costos asociados</a:t>
            </a:r>
            <a:r>
              <a:rPr lang="es-CL" sz="1200" i="1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.</a:t>
            </a:r>
            <a:endParaRPr lang="es-CL" sz="1200" i="1" dirty="0">
              <a:solidFill>
                <a:srgbClr val="808080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101" name="6 Imagen" descr="IPRESER2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50813"/>
            <a:ext cx="17113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30313" y="476672"/>
            <a:ext cx="165223" cy="5832648"/>
          </a:xfrm>
          <a:prstGeom prst="rect">
            <a:avLst/>
          </a:prstGeom>
          <a:solidFill>
            <a:schemeClr val="accent4">
              <a:alpha val="76862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27088" y="285750"/>
            <a:ext cx="47099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TECNISERVI iPRESER S.p.A</a:t>
            </a:r>
            <a:r>
              <a:rPr lang="es-ES" sz="20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.  </a:t>
            </a:r>
          </a:p>
        </p:txBody>
      </p:sp>
      <p:pic>
        <p:nvPicPr>
          <p:cNvPr id="11" name="10 Imagen" descr="apoquin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204864"/>
            <a:ext cx="5256584" cy="2965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3568" y="980728"/>
            <a:ext cx="806489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s-CL" sz="1400" b="1" i="1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Nuestras Certificaciones, </a:t>
            </a:r>
            <a:r>
              <a:rPr lang="es-CL" sz="1200" b="1" i="1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s-CL" sz="1200" i="1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Somos especialistas certificados en diseño e instalación de sistemas de seguridad Paradox ™ y Vvision ™, poseemos autorización y registro OS-10 de Carabineros de Chile, Certificadores SEC sin limite de potencia y participación activa en los principales foros de seguridad internacional de Security Industry Group.</a:t>
            </a:r>
            <a:endParaRPr lang="es-CL" sz="1200" i="1" dirty="0">
              <a:solidFill>
                <a:srgbClr val="808080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725144"/>
            <a:ext cx="1728192" cy="50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573016"/>
            <a:ext cx="612706" cy="78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924944"/>
            <a:ext cx="1224136" cy="47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420888"/>
            <a:ext cx="2232248" cy="20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3789040"/>
            <a:ext cx="1008112" cy="35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Elipse"/>
          <p:cNvSpPr/>
          <p:nvPr/>
        </p:nvSpPr>
        <p:spPr>
          <a:xfrm>
            <a:off x="2444579" y="908720"/>
            <a:ext cx="4863725" cy="4536504"/>
          </a:xfrm>
          <a:prstGeom prst="ellipse">
            <a:avLst/>
          </a:prstGeom>
          <a:solidFill>
            <a:srgbClr val="3C8C9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1600" dirty="0"/>
          </a:p>
        </p:txBody>
      </p:sp>
      <p:sp>
        <p:nvSpPr>
          <p:cNvPr id="5144" name="Line 5"/>
          <p:cNvSpPr>
            <a:spLocks noChangeShapeType="1"/>
          </p:cNvSpPr>
          <p:nvPr/>
        </p:nvSpPr>
        <p:spPr bwMode="auto">
          <a:xfrm>
            <a:off x="900113" y="785813"/>
            <a:ext cx="72009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5147" name="21 Imagen" descr="IPRESER2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50813"/>
            <a:ext cx="17113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30313" y="476672"/>
            <a:ext cx="165223" cy="5832648"/>
          </a:xfrm>
          <a:prstGeom prst="rect">
            <a:avLst/>
          </a:prstGeom>
          <a:solidFill>
            <a:schemeClr val="accent4">
              <a:alpha val="76862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827088" y="285750"/>
            <a:ext cx="47099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TECNISERVI iPRESER S.p.A</a:t>
            </a:r>
            <a:r>
              <a:rPr lang="es-ES" sz="20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.  </a:t>
            </a:r>
          </a:p>
        </p:txBody>
      </p:sp>
      <p:sp>
        <p:nvSpPr>
          <p:cNvPr id="26" name="25 Elipse"/>
          <p:cNvSpPr/>
          <p:nvPr/>
        </p:nvSpPr>
        <p:spPr>
          <a:xfrm>
            <a:off x="2908022" y="1330379"/>
            <a:ext cx="3970157" cy="3722955"/>
          </a:xfrm>
          <a:prstGeom prst="ellipse">
            <a:avLst/>
          </a:prstGeom>
          <a:solidFill>
            <a:srgbClr val="9798C5"/>
          </a:solidFill>
          <a:ln w="7620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1600"/>
          </a:p>
        </p:txBody>
      </p:sp>
      <p:grpSp>
        <p:nvGrpSpPr>
          <p:cNvPr id="109" name="108 Grupo"/>
          <p:cNvGrpSpPr/>
          <p:nvPr/>
        </p:nvGrpSpPr>
        <p:grpSpPr>
          <a:xfrm>
            <a:off x="2813971" y="1591639"/>
            <a:ext cx="4102309" cy="3223667"/>
            <a:chOff x="2813971" y="1591639"/>
            <a:chExt cx="4102309" cy="3223667"/>
          </a:xfrm>
        </p:grpSpPr>
        <p:cxnSp>
          <p:nvCxnSpPr>
            <p:cNvPr id="29" name="28 Conector recto"/>
            <p:cNvCxnSpPr>
              <a:stCxn id="26" idx="1"/>
              <a:endCxn id="26" idx="5"/>
            </p:cNvCxnSpPr>
            <p:nvPr/>
          </p:nvCxnSpPr>
          <p:spPr>
            <a:xfrm>
              <a:off x="3489438" y="1875592"/>
              <a:ext cx="2807325" cy="263252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>
              <a:stCxn id="26" idx="7"/>
              <a:endCxn id="26" idx="3"/>
            </p:cNvCxnSpPr>
            <p:nvPr/>
          </p:nvCxnSpPr>
          <p:spPr>
            <a:xfrm flipH="1">
              <a:off x="3489438" y="1875592"/>
              <a:ext cx="2807325" cy="263252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40 Grupo"/>
            <p:cNvGrpSpPr/>
            <p:nvPr/>
          </p:nvGrpSpPr>
          <p:grpSpPr>
            <a:xfrm>
              <a:off x="4297732" y="1591639"/>
              <a:ext cx="1114668" cy="653150"/>
              <a:chOff x="4506362" y="2636912"/>
              <a:chExt cx="1348719" cy="851033"/>
            </a:xfrm>
          </p:grpSpPr>
          <p:sp>
            <p:nvSpPr>
              <p:cNvPr id="34" name="33 Elipse"/>
              <p:cNvSpPr/>
              <p:nvPr/>
            </p:nvSpPr>
            <p:spPr>
              <a:xfrm>
                <a:off x="4794717" y="2636912"/>
                <a:ext cx="216024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5" name="34 Elipse"/>
              <p:cNvSpPr/>
              <p:nvPr/>
            </p:nvSpPr>
            <p:spPr>
              <a:xfrm>
                <a:off x="4506362" y="2944700"/>
                <a:ext cx="216024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2" name="31 Rectángulo"/>
              <p:cNvSpPr/>
              <p:nvPr/>
            </p:nvSpPr>
            <p:spPr>
              <a:xfrm>
                <a:off x="4716016" y="2852936"/>
                <a:ext cx="360040" cy="4320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6" name="35 Elipse"/>
              <p:cNvSpPr/>
              <p:nvPr/>
            </p:nvSpPr>
            <p:spPr>
              <a:xfrm>
                <a:off x="5639057" y="2924944"/>
                <a:ext cx="216024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7" name="36 Elipse"/>
              <p:cNvSpPr/>
              <p:nvPr/>
            </p:nvSpPr>
            <p:spPr>
              <a:xfrm>
                <a:off x="4932040" y="2944700"/>
                <a:ext cx="216024" cy="196268"/>
              </a:xfrm>
              <a:prstGeom prst="ellipse">
                <a:avLst/>
              </a:prstGeom>
              <a:solidFill>
                <a:srgbClr val="54B1B8"/>
              </a:solidFill>
              <a:ln w="57150">
                <a:solidFill>
                  <a:srgbClr val="9798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8" name="37 Rectángulo"/>
              <p:cNvSpPr/>
              <p:nvPr/>
            </p:nvSpPr>
            <p:spPr>
              <a:xfrm>
                <a:off x="5141694" y="2852936"/>
                <a:ext cx="510426" cy="4320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9" name="38 Elipse"/>
              <p:cNvSpPr/>
              <p:nvPr/>
            </p:nvSpPr>
            <p:spPr>
              <a:xfrm>
                <a:off x="5298450" y="3271921"/>
                <a:ext cx="216024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0" name="39 Elipse"/>
              <p:cNvSpPr/>
              <p:nvPr/>
            </p:nvSpPr>
            <p:spPr>
              <a:xfrm>
                <a:off x="4932603" y="2929707"/>
                <a:ext cx="216024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43" name="42 Conector recto"/>
            <p:cNvCxnSpPr/>
            <p:nvPr/>
          </p:nvCxnSpPr>
          <p:spPr>
            <a:xfrm>
              <a:off x="3280356" y="2767309"/>
              <a:ext cx="0" cy="52252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flipH="1">
              <a:off x="3256182" y="3289829"/>
              <a:ext cx="599637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>
              <a:off x="3413608" y="3028569"/>
              <a:ext cx="0" cy="195945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>
              <a:off x="3546861" y="2897939"/>
              <a:ext cx="7757" cy="326575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>
              <a:off x="3680114" y="2844473"/>
              <a:ext cx="15515" cy="391890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52 Rectángulo"/>
            <p:cNvSpPr/>
            <p:nvPr/>
          </p:nvSpPr>
          <p:spPr>
            <a:xfrm>
              <a:off x="4146498" y="2244789"/>
              <a:ext cx="159903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sz="1000" spc="250" dirty="0" smtClean="0">
                  <a:solidFill>
                    <a:schemeClr val="accent1">
                      <a:lumMod val="25000"/>
                    </a:schemeClr>
                  </a:solidFill>
                  <a:ea typeface="Verdana" pitchFamily="34" charset="0"/>
                  <a:cs typeface="Verdana" pitchFamily="34" charset="0"/>
                </a:rPr>
                <a:t>INTEGRACION</a:t>
              </a:r>
            </a:p>
            <a:p>
              <a:pPr algn="ctr"/>
              <a:r>
                <a:rPr lang="es-CL" sz="1000" spc="250" dirty="0" smtClean="0">
                  <a:solidFill>
                    <a:schemeClr val="accent1">
                      <a:lumMod val="25000"/>
                    </a:schemeClr>
                  </a:solidFill>
                  <a:ea typeface="Verdana" pitchFamily="34" charset="0"/>
                  <a:cs typeface="Verdana" pitchFamily="34" charset="0"/>
                </a:rPr>
                <a:t>DE SEÑALES</a:t>
              </a:r>
              <a:endParaRPr lang="en-US" sz="1000" spc="25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54" name="53 Rectángulo"/>
            <p:cNvSpPr/>
            <p:nvPr/>
          </p:nvSpPr>
          <p:spPr>
            <a:xfrm>
              <a:off x="2813971" y="3355144"/>
              <a:ext cx="159903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sz="1000" spc="250" dirty="0" smtClean="0">
                  <a:solidFill>
                    <a:schemeClr val="accent1">
                      <a:lumMod val="25000"/>
                    </a:schemeClr>
                  </a:solidFill>
                  <a:ea typeface="Verdana" pitchFamily="34" charset="0"/>
                  <a:cs typeface="Verdana" pitchFamily="34" charset="0"/>
                </a:rPr>
                <a:t>DATAMINING</a:t>
              </a:r>
            </a:p>
            <a:p>
              <a:pPr algn="ctr"/>
              <a:r>
                <a:rPr lang="es-CL" sz="1000" spc="250" dirty="0" smtClean="0">
                  <a:solidFill>
                    <a:schemeClr val="accent1">
                      <a:lumMod val="25000"/>
                    </a:schemeClr>
                  </a:solidFill>
                  <a:ea typeface="Verdana" pitchFamily="34" charset="0"/>
                  <a:cs typeface="Verdana" pitchFamily="34" charset="0"/>
                </a:rPr>
                <a:t>REPORTING</a:t>
              </a:r>
              <a:endParaRPr lang="en-US" sz="1000" spc="25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55" name="54 Rectángulo redondeado"/>
            <p:cNvSpPr/>
            <p:nvPr/>
          </p:nvSpPr>
          <p:spPr>
            <a:xfrm>
              <a:off x="5612279" y="2767309"/>
              <a:ext cx="866143" cy="522520"/>
            </a:xfrm>
            <a:prstGeom prst="roundRect">
              <a:avLst/>
            </a:prstGeom>
            <a:noFill/>
            <a:ln>
              <a:solidFill>
                <a:srgbClr val="B6D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6" name="55 Arco de bloque"/>
            <p:cNvSpPr/>
            <p:nvPr/>
          </p:nvSpPr>
          <p:spPr>
            <a:xfrm>
              <a:off x="5678905" y="2832624"/>
              <a:ext cx="732890" cy="718465"/>
            </a:xfrm>
            <a:prstGeom prst="blockArc">
              <a:avLst>
                <a:gd name="adj1" fmla="val 10800000"/>
                <a:gd name="adj2" fmla="val 226321"/>
                <a:gd name="adj3" fmla="val 900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57" name="56 Franja diagonal"/>
            <p:cNvSpPr/>
            <p:nvPr/>
          </p:nvSpPr>
          <p:spPr>
            <a:xfrm>
              <a:off x="6034072" y="2893618"/>
              <a:ext cx="399758" cy="261260"/>
            </a:xfrm>
            <a:prstGeom prst="diagStripe">
              <a:avLst>
                <a:gd name="adj" fmla="val 73148"/>
              </a:avLst>
            </a:prstGeom>
            <a:ln>
              <a:solidFill>
                <a:srgbClr val="A7A8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58" name="57 Rectángulo"/>
            <p:cNvSpPr/>
            <p:nvPr/>
          </p:nvSpPr>
          <p:spPr>
            <a:xfrm>
              <a:off x="5317247" y="3304344"/>
              <a:ext cx="159903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sz="1000" spc="250" dirty="0" smtClean="0">
                  <a:solidFill>
                    <a:schemeClr val="accent1">
                      <a:lumMod val="25000"/>
                    </a:schemeClr>
                  </a:solidFill>
                  <a:ea typeface="Verdana" pitchFamily="34" charset="0"/>
                  <a:cs typeface="Verdana" pitchFamily="34" charset="0"/>
                </a:rPr>
                <a:t>MONITOREO</a:t>
              </a:r>
            </a:p>
            <a:p>
              <a:pPr algn="ctr"/>
              <a:r>
                <a:rPr lang="es-CL" sz="1000" spc="250" dirty="0" smtClean="0">
                  <a:solidFill>
                    <a:schemeClr val="accent1">
                      <a:lumMod val="25000"/>
                    </a:schemeClr>
                  </a:solidFill>
                  <a:ea typeface="Verdana" pitchFamily="34" charset="0"/>
                  <a:cs typeface="Verdana" pitchFamily="34" charset="0"/>
                </a:rPr>
                <a:t>CONDICIONES</a:t>
              </a:r>
              <a:endParaRPr lang="en-US" sz="1000" spc="25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59" name="58 Arco de bloque"/>
            <p:cNvSpPr/>
            <p:nvPr/>
          </p:nvSpPr>
          <p:spPr>
            <a:xfrm rot="1140567">
              <a:off x="4546257" y="3812349"/>
              <a:ext cx="732890" cy="718465"/>
            </a:xfrm>
            <a:prstGeom prst="blockArc">
              <a:avLst>
                <a:gd name="adj1" fmla="val 10800000"/>
                <a:gd name="adj2" fmla="val 226321"/>
                <a:gd name="adj3" fmla="val 900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60" name="59 Arco de bloque"/>
            <p:cNvSpPr/>
            <p:nvPr/>
          </p:nvSpPr>
          <p:spPr>
            <a:xfrm rot="1140567">
              <a:off x="4334146" y="4099128"/>
              <a:ext cx="1003428" cy="465589"/>
            </a:xfrm>
            <a:prstGeom prst="blockArc">
              <a:avLst>
                <a:gd name="adj1" fmla="val 12449981"/>
                <a:gd name="adj2" fmla="val 20160659"/>
                <a:gd name="adj3" fmla="val 857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61" name="60 Arco de bloque"/>
            <p:cNvSpPr/>
            <p:nvPr/>
          </p:nvSpPr>
          <p:spPr>
            <a:xfrm rot="20222052">
              <a:off x="4613589" y="3916261"/>
              <a:ext cx="656864" cy="430074"/>
            </a:xfrm>
            <a:prstGeom prst="blockArc">
              <a:avLst>
                <a:gd name="adj1" fmla="val 12662971"/>
                <a:gd name="adj2" fmla="val 19692629"/>
                <a:gd name="adj3" fmla="val 546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62" name="61 Forma libre"/>
            <p:cNvSpPr/>
            <p:nvPr/>
          </p:nvSpPr>
          <p:spPr>
            <a:xfrm>
              <a:off x="4476899" y="4052235"/>
              <a:ext cx="209312" cy="100796"/>
            </a:xfrm>
            <a:custGeom>
              <a:avLst/>
              <a:gdLst>
                <a:gd name="connsiteX0" fmla="*/ 145257 w 226219"/>
                <a:gd name="connsiteY0" fmla="*/ 23019 h 111125"/>
                <a:gd name="connsiteX1" fmla="*/ 16669 w 226219"/>
                <a:gd name="connsiteY1" fmla="*/ 13494 h 111125"/>
                <a:gd name="connsiteX2" fmla="*/ 45244 w 226219"/>
                <a:gd name="connsiteY2" fmla="*/ 103981 h 111125"/>
                <a:gd name="connsiteX3" fmla="*/ 226219 w 226219"/>
                <a:gd name="connsiteY3" fmla="*/ 56356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219" h="111125">
                  <a:moveTo>
                    <a:pt x="145257" y="23019"/>
                  </a:moveTo>
                  <a:cubicBezTo>
                    <a:pt x="89297" y="11509"/>
                    <a:pt x="33338" y="0"/>
                    <a:pt x="16669" y="13494"/>
                  </a:cubicBezTo>
                  <a:cubicBezTo>
                    <a:pt x="0" y="26988"/>
                    <a:pt x="10319" y="96837"/>
                    <a:pt x="45244" y="103981"/>
                  </a:cubicBezTo>
                  <a:cubicBezTo>
                    <a:pt x="80169" y="111125"/>
                    <a:pt x="153194" y="83740"/>
                    <a:pt x="226219" y="56356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3" name="62 Rectángulo"/>
            <p:cNvSpPr/>
            <p:nvPr/>
          </p:nvSpPr>
          <p:spPr>
            <a:xfrm>
              <a:off x="4146498" y="4415196"/>
              <a:ext cx="159903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sz="1000" spc="250" dirty="0" smtClean="0">
                  <a:solidFill>
                    <a:schemeClr val="accent1">
                      <a:lumMod val="25000"/>
                    </a:schemeClr>
                  </a:solidFill>
                  <a:ea typeface="Verdana" pitchFamily="34" charset="0"/>
                  <a:cs typeface="Verdana" pitchFamily="34" charset="0"/>
                </a:rPr>
                <a:t>SUPERVISION</a:t>
              </a:r>
            </a:p>
            <a:p>
              <a:pPr algn="ctr"/>
              <a:r>
                <a:rPr lang="es-CL" sz="1000" spc="250" dirty="0" smtClean="0">
                  <a:solidFill>
                    <a:schemeClr val="accent1">
                      <a:lumMod val="25000"/>
                    </a:schemeClr>
                  </a:solidFill>
                  <a:ea typeface="Verdana" pitchFamily="34" charset="0"/>
                  <a:cs typeface="Verdana" pitchFamily="34" charset="0"/>
                </a:rPr>
                <a:t>ASISTENCIA</a:t>
              </a:r>
              <a:endParaRPr lang="en-US" sz="1000" spc="25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10" name="9 Hexágono"/>
            <p:cNvSpPr/>
            <p:nvPr/>
          </p:nvSpPr>
          <p:spPr>
            <a:xfrm>
              <a:off x="4346378" y="2753923"/>
              <a:ext cx="1066022" cy="891101"/>
            </a:xfrm>
            <a:prstGeom prst="hexagon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  <a:tileRect l="-100000" b="-100000"/>
            </a:gradFill>
            <a:ln>
              <a:solidFill>
                <a:srgbClr val="A7A8CD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 sz="800" spc="21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4" name="63 Rectángulo"/>
            <p:cNvSpPr/>
            <p:nvPr/>
          </p:nvSpPr>
          <p:spPr>
            <a:xfrm>
              <a:off x="4334768" y="3022352"/>
              <a:ext cx="11521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L" sz="800" spc="60" dirty="0" smtClean="0">
                  <a:solidFill>
                    <a:schemeClr val="accent1">
                      <a:lumMod val="25000"/>
                    </a:schemeClr>
                  </a:solidFill>
                  <a:ea typeface="Verdana" pitchFamily="34" charset="0"/>
                  <a:cs typeface="Verdana" pitchFamily="34" charset="0"/>
                </a:rPr>
                <a:t>INSTALACIONES </a:t>
              </a:r>
            </a:p>
            <a:p>
              <a:pPr algn="ctr">
                <a:defRPr/>
              </a:pPr>
              <a:r>
                <a:rPr lang="es-CL" sz="800" spc="60" dirty="0" smtClean="0">
                  <a:solidFill>
                    <a:schemeClr val="accent1">
                      <a:lumMod val="25000"/>
                    </a:schemeClr>
                  </a:solidFill>
                  <a:ea typeface="Verdana" pitchFamily="34" charset="0"/>
                  <a:cs typeface="Verdana" pitchFamily="34" charset="0"/>
                </a:rPr>
                <a:t>PROCESOS </a:t>
              </a:r>
            </a:p>
            <a:p>
              <a:pPr algn="ctr">
                <a:defRPr/>
              </a:pPr>
              <a:r>
                <a:rPr lang="es-CL" sz="800" spc="60" dirty="0" smtClean="0">
                  <a:solidFill>
                    <a:schemeClr val="accent1">
                      <a:lumMod val="25000"/>
                    </a:schemeClr>
                  </a:solidFill>
                  <a:ea typeface="Verdana" pitchFamily="34" charset="0"/>
                  <a:cs typeface="Verdana" pitchFamily="34" charset="0"/>
                </a:rPr>
                <a:t>CRITICOS</a:t>
              </a:r>
            </a:p>
          </p:txBody>
        </p:sp>
      </p:grpSp>
      <p:grpSp>
        <p:nvGrpSpPr>
          <p:cNvPr id="115" name="114 Grupo"/>
          <p:cNvGrpSpPr/>
          <p:nvPr/>
        </p:nvGrpSpPr>
        <p:grpSpPr>
          <a:xfrm>
            <a:off x="2505253" y="1036570"/>
            <a:ext cx="4731042" cy="4417946"/>
            <a:chOff x="2505253" y="1036570"/>
            <a:chExt cx="4731042" cy="4417946"/>
          </a:xfrm>
        </p:grpSpPr>
        <p:grpSp>
          <p:nvGrpSpPr>
            <p:cNvPr id="113" name="112 Grupo"/>
            <p:cNvGrpSpPr/>
            <p:nvPr/>
          </p:nvGrpSpPr>
          <p:grpSpPr>
            <a:xfrm>
              <a:off x="3236889" y="4115595"/>
              <a:ext cx="3341249" cy="1338921"/>
              <a:chOff x="3236889" y="4115595"/>
              <a:chExt cx="3341249" cy="1338921"/>
            </a:xfrm>
          </p:grpSpPr>
          <p:sp>
            <p:nvSpPr>
              <p:cNvPr id="73" name="72 CuadroTexto"/>
              <p:cNvSpPr txBox="1"/>
              <p:nvPr/>
            </p:nvSpPr>
            <p:spPr>
              <a:xfrm rot="2808153">
                <a:off x="2989507" y="4549800"/>
                <a:ext cx="864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en-US" b="1" spc="50" dirty="0" smtClean="0">
                    <a:ln w="11430">
                      <a:noFill/>
                    </a:ln>
                    <a:solidFill>
                      <a:srgbClr val="FF330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IP</a:t>
                </a:r>
                <a:endParaRPr lang="en-US" b="1" spc="50" dirty="0">
                  <a:ln w="11430">
                    <a:noFill/>
                  </a:ln>
                  <a:solidFill>
                    <a:srgbClr val="FF33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" name="71 CuadroTexto"/>
              <p:cNvSpPr txBox="1"/>
              <p:nvPr/>
            </p:nvSpPr>
            <p:spPr>
              <a:xfrm rot="18891869">
                <a:off x="5858961" y="4496218"/>
                <a:ext cx="109979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en-US" sz="1600" b="1" spc="50" dirty="0" smtClean="0">
                    <a:ln w="11430">
                      <a:noFill/>
                    </a:ln>
                    <a:solidFill>
                      <a:srgbClr val="FF330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ACCESS</a:t>
                </a:r>
                <a:endParaRPr lang="en-US" sz="1600" b="1" spc="50" dirty="0">
                  <a:ln w="11430">
                    <a:noFill/>
                  </a:ln>
                  <a:solidFill>
                    <a:srgbClr val="FF33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" name="67 CuadroTexto"/>
              <p:cNvSpPr txBox="1"/>
              <p:nvPr/>
            </p:nvSpPr>
            <p:spPr>
              <a:xfrm>
                <a:off x="4473543" y="5085184"/>
                <a:ext cx="864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en-US" b="1" spc="50" dirty="0" smtClean="0">
                    <a:ln w="11430">
                      <a:noFill/>
                    </a:ln>
                    <a:solidFill>
                      <a:srgbClr val="FF330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CCTV</a:t>
                </a:r>
                <a:endParaRPr lang="en-US" b="1" spc="50" dirty="0">
                  <a:ln w="11430">
                    <a:noFill/>
                  </a:ln>
                  <a:solidFill>
                    <a:srgbClr val="FF33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4" name="113 Grupo"/>
            <p:cNvGrpSpPr/>
            <p:nvPr/>
          </p:nvGrpSpPr>
          <p:grpSpPr>
            <a:xfrm>
              <a:off x="2505253" y="1036570"/>
              <a:ext cx="4731042" cy="2968497"/>
              <a:chOff x="2505253" y="1036570"/>
              <a:chExt cx="4731042" cy="2968497"/>
            </a:xfrm>
          </p:grpSpPr>
          <p:sp>
            <p:nvSpPr>
              <p:cNvPr id="70" name="69 CuadroTexto"/>
              <p:cNvSpPr txBox="1"/>
              <p:nvPr/>
            </p:nvSpPr>
            <p:spPr>
              <a:xfrm rot="5400000">
                <a:off x="6362326" y="3131097"/>
                <a:ext cx="144016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en-US" sz="1400" b="1" spc="50" dirty="0" smtClean="0">
                    <a:ln w="11430">
                      <a:noFill/>
                    </a:ln>
                    <a:solidFill>
                      <a:srgbClr val="FF330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BURGLARY</a:t>
                </a:r>
                <a:endParaRPr lang="en-US" sz="1400" b="1" spc="50" dirty="0">
                  <a:ln w="11430">
                    <a:noFill/>
                  </a:ln>
                  <a:solidFill>
                    <a:srgbClr val="FF33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12" name="111 Grupo"/>
              <p:cNvGrpSpPr/>
              <p:nvPr/>
            </p:nvGrpSpPr>
            <p:grpSpPr>
              <a:xfrm>
                <a:off x="2505253" y="1036570"/>
                <a:ext cx="4211115" cy="2464438"/>
                <a:chOff x="2505253" y="1036570"/>
                <a:chExt cx="4211115" cy="2464438"/>
              </a:xfrm>
            </p:grpSpPr>
            <p:sp>
              <p:nvSpPr>
                <p:cNvPr id="66" name="65 CuadroTexto"/>
                <p:cNvSpPr txBox="1"/>
                <p:nvPr/>
              </p:nvSpPr>
              <p:spPr>
                <a:xfrm rot="18891869">
                  <a:off x="2761665" y="1674770"/>
                  <a:ext cx="86409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r>
                    <a:rPr lang="en-US" b="1" spc="50" dirty="0" smtClean="0">
                      <a:ln w="11430">
                        <a:noFill/>
                      </a:ln>
                      <a:solidFill>
                        <a:srgbClr val="FF3300"/>
                      </a:solidFill>
                      <a:effectLst>
                        <a:glow rad="63500">
                          <a:schemeClr val="accent1">
                            <a:satMod val="175000"/>
                            <a:alpha val="4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GPRS</a:t>
                  </a:r>
                  <a:endParaRPr lang="en-US" b="1" spc="50" dirty="0">
                    <a:ln w="11430">
                      <a:noFill/>
                    </a:ln>
                    <a:solidFill>
                      <a:srgbClr val="FF330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4" name="73 CuadroTexto"/>
                <p:cNvSpPr txBox="1"/>
                <p:nvPr/>
              </p:nvSpPr>
              <p:spPr>
                <a:xfrm rot="20770601">
                  <a:off x="3745284" y="1036570"/>
                  <a:ext cx="1368152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r>
                    <a:rPr lang="en-US" sz="1400" b="1" spc="50" dirty="0" smtClean="0">
                      <a:ln w="11430">
                        <a:noFill/>
                      </a:ln>
                      <a:solidFill>
                        <a:srgbClr val="FF3300"/>
                      </a:solidFill>
                      <a:effectLst>
                        <a:glow rad="63500">
                          <a:schemeClr val="accent1">
                            <a:satMod val="175000"/>
                            <a:alpha val="4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CONTROL</a:t>
                  </a:r>
                  <a:endParaRPr lang="en-US" sz="1400" b="1" spc="50" dirty="0">
                    <a:ln w="11430">
                      <a:noFill/>
                    </a:ln>
                    <a:solidFill>
                      <a:srgbClr val="FF330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6" name="75 CuadroTexto"/>
                <p:cNvSpPr txBox="1"/>
                <p:nvPr/>
              </p:nvSpPr>
              <p:spPr>
                <a:xfrm rot="744428">
                  <a:off x="4916594" y="1092717"/>
                  <a:ext cx="1368152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r>
                    <a:rPr lang="en-US" sz="1400" b="1" spc="50" dirty="0" smtClean="0">
                      <a:ln w="11430">
                        <a:noFill/>
                      </a:ln>
                      <a:solidFill>
                        <a:srgbClr val="FF3300"/>
                      </a:solidFill>
                      <a:effectLst>
                        <a:glow rad="63500">
                          <a:schemeClr val="accent1">
                            <a:satMod val="175000"/>
                            <a:alpha val="4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SIGNALS</a:t>
                  </a:r>
                  <a:endParaRPr lang="en-US" sz="1400" b="1" spc="50" dirty="0">
                    <a:ln w="11430">
                      <a:noFill/>
                    </a:ln>
                    <a:solidFill>
                      <a:srgbClr val="FF330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9" name="68 CuadroTexto"/>
                <p:cNvSpPr txBox="1"/>
                <p:nvPr/>
              </p:nvSpPr>
              <p:spPr>
                <a:xfrm rot="2808153">
                  <a:off x="6099654" y="1590582"/>
                  <a:ext cx="86409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r>
                    <a:rPr lang="en-US" b="1" spc="50" dirty="0" smtClean="0">
                      <a:ln w="11430">
                        <a:noFill/>
                      </a:ln>
                      <a:solidFill>
                        <a:srgbClr val="FF3300"/>
                      </a:solidFill>
                      <a:effectLst>
                        <a:glow rad="63500">
                          <a:schemeClr val="accent1">
                            <a:satMod val="175000"/>
                            <a:alpha val="4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GPS</a:t>
                  </a:r>
                  <a:endParaRPr lang="en-US" b="1" spc="50" dirty="0">
                    <a:ln w="11430">
                      <a:noFill/>
                    </a:ln>
                    <a:solidFill>
                      <a:srgbClr val="FF330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" name="70 CuadroTexto"/>
                <p:cNvSpPr txBox="1"/>
                <p:nvPr/>
              </p:nvSpPr>
              <p:spPr>
                <a:xfrm rot="16200000">
                  <a:off x="2149859" y="2776282"/>
                  <a:ext cx="108012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r>
                    <a:rPr lang="en-US" b="1" spc="50" dirty="0" smtClean="0">
                      <a:ln w="11430">
                        <a:noFill/>
                      </a:ln>
                      <a:solidFill>
                        <a:srgbClr val="FF3300"/>
                      </a:solidFill>
                      <a:effectLst>
                        <a:glow rad="63500">
                          <a:schemeClr val="accent1">
                            <a:satMod val="175000"/>
                            <a:alpha val="4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FIRE</a:t>
                  </a:r>
                  <a:endParaRPr lang="en-US" sz="1400" b="1" spc="50" dirty="0">
                    <a:ln w="11430">
                      <a:noFill/>
                    </a:ln>
                    <a:solidFill>
                      <a:srgbClr val="FF330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111" name="110 Grupo"/>
          <p:cNvGrpSpPr/>
          <p:nvPr/>
        </p:nvGrpSpPr>
        <p:grpSpPr>
          <a:xfrm>
            <a:off x="2398786" y="1042994"/>
            <a:ext cx="4916563" cy="4313505"/>
            <a:chOff x="2398786" y="1042994"/>
            <a:chExt cx="4916563" cy="4313505"/>
          </a:xfrm>
        </p:grpSpPr>
        <p:grpSp>
          <p:nvGrpSpPr>
            <p:cNvPr id="85" name="84 Grupo"/>
            <p:cNvGrpSpPr/>
            <p:nvPr/>
          </p:nvGrpSpPr>
          <p:grpSpPr>
            <a:xfrm rot="527734">
              <a:off x="3203848" y="1374109"/>
              <a:ext cx="458174" cy="360040"/>
              <a:chOff x="3203848" y="1374109"/>
              <a:chExt cx="458174" cy="360040"/>
            </a:xfrm>
          </p:grpSpPr>
          <p:cxnSp>
            <p:nvCxnSpPr>
              <p:cNvPr id="80" name="79 Conector recto"/>
              <p:cNvCxnSpPr/>
              <p:nvPr/>
            </p:nvCxnSpPr>
            <p:spPr>
              <a:xfrm>
                <a:off x="3203848" y="1412776"/>
                <a:ext cx="458174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81 Conector recto"/>
              <p:cNvCxnSpPr/>
              <p:nvPr/>
            </p:nvCxnSpPr>
            <p:spPr>
              <a:xfrm>
                <a:off x="3631133" y="1374109"/>
                <a:ext cx="0" cy="36004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85 Grupo"/>
            <p:cNvGrpSpPr/>
            <p:nvPr/>
          </p:nvGrpSpPr>
          <p:grpSpPr>
            <a:xfrm rot="4560293">
              <a:off x="5674436" y="1092061"/>
              <a:ext cx="458174" cy="360040"/>
              <a:chOff x="3203848" y="1374109"/>
              <a:chExt cx="458174" cy="360040"/>
            </a:xfrm>
          </p:grpSpPr>
          <p:cxnSp>
            <p:nvCxnSpPr>
              <p:cNvPr id="87" name="86 Conector recto"/>
              <p:cNvCxnSpPr/>
              <p:nvPr/>
            </p:nvCxnSpPr>
            <p:spPr>
              <a:xfrm>
                <a:off x="3203848" y="1412776"/>
                <a:ext cx="458174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87 Conector recto"/>
              <p:cNvCxnSpPr/>
              <p:nvPr/>
            </p:nvCxnSpPr>
            <p:spPr>
              <a:xfrm>
                <a:off x="3631133" y="1374109"/>
                <a:ext cx="0" cy="36004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88 Grupo"/>
            <p:cNvGrpSpPr/>
            <p:nvPr/>
          </p:nvGrpSpPr>
          <p:grpSpPr>
            <a:xfrm rot="6336566">
              <a:off x="6611165" y="1944604"/>
              <a:ext cx="458174" cy="360040"/>
              <a:chOff x="3203848" y="1374109"/>
              <a:chExt cx="458174" cy="360040"/>
            </a:xfrm>
          </p:grpSpPr>
          <p:cxnSp>
            <p:nvCxnSpPr>
              <p:cNvPr id="90" name="89 Conector recto"/>
              <p:cNvCxnSpPr/>
              <p:nvPr/>
            </p:nvCxnSpPr>
            <p:spPr>
              <a:xfrm>
                <a:off x="3203848" y="1412776"/>
                <a:ext cx="458174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90 Conector recto"/>
              <p:cNvCxnSpPr/>
              <p:nvPr/>
            </p:nvCxnSpPr>
            <p:spPr>
              <a:xfrm>
                <a:off x="3631133" y="1374109"/>
                <a:ext cx="0" cy="36004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92 Conector recto"/>
            <p:cNvCxnSpPr/>
            <p:nvPr/>
          </p:nvCxnSpPr>
          <p:spPr>
            <a:xfrm rot="9198409">
              <a:off x="6857175" y="3963048"/>
              <a:ext cx="458174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 rot="9198409">
              <a:off x="6845689" y="3745773"/>
              <a:ext cx="0" cy="36004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 rot="12279953">
              <a:off x="5505567" y="5257699"/>
              <a:ext cx="458174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96 Conector recto"/>
            <p:cNvCxnSpPr/>
            <p:nvPr/>
          </p:nvCxnSpPr>
          <p:spPr>
            <a:xfrm rot="12279953">
              <a:off x="5613530" y="4866510"/>
              <a:ext cx="0" cy="36004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97 Grupo"/>
            <p:cNvGrpSpPr/>
            <p:nvPr/>
          </p:nvGrpSpPr>
          <p:grpSpPr>
            <a:xfrm rot="14753828">
              <a:off x="3762128" y="4947392"/>
              <a:ext cx="458174" cy="360040"/>
              <a:chOff x="3203848" y="1374109"/>
              <a:chExt cx="458174" cy="360040"/>
            </a:xfrm>
          </p:grpSpPr>
          <p:cxnSp>
            <p:nvCxnSpPr>
              <p:cNvPr id="99" name="98 Conector recto"/>
              <p:cNvCxnSpPr/>
              <p:nvPr/>
            </p:nvCxnSpPr>
            <p:spPr>
              <a:xfrm>
                <a:off x="3203848" y="1412776"/>
                <a:ext cx="458174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99 Conector recto"/>
              <p:cNvCxnSpPr/>
              <p:nvPr/>
            </p:nvCxnSpPr>
            <p:spPr>
              <a:xfrm>
                <a:off x="3631133" y="1374109"/>
                <a:ext cx="0" cy="36004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100 Grupo"/>
            <p:cNvGrpSpPr/>
            <p:nvPr/>
          </p:nvGrpSpPr>
          <p:grpSpPr>
            <a:xfrm rot="16908020">
              <a:off x="2665399" y="3963657"/>
              <a:ext cx="458174" cy="360040"/>
              <a:chOff x="3203848" y="1374109"/>
              <a:chExt cx="458174" cy="360040"/>
            </a:xfrm>
          </p:grpSpPr>
          <p:cxnSp>
            <p:nvCxnSpPr>
              <p:cNvPr id="102" name="101 Conector recto"/>
              <p:cNvCxnSpPr/>
              <p:nvPr/>
            </p:nvCxnSpPr>
            <p:spPr>
              <a:xfrm>
                <a:off x="3203848" y="1412776"/>
                <a:ext cx="458174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102 Conector recto"/>
              <p:cNvCxnSpPr/>
              <p:nvPr/>
            </p:nvCxnSpPr>
            <p:spPr>
              <a:xfrm>
                <a:off x="3631133" y="1374109"/>
                <a:ext cx="0" cy="36004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104 Conector recto"/>
            <p:cNvCxnSpPr/>
            <p:nvPr/>
          </p:nvCxnSpPr>
          <p:spPr>
            <a:xfrm rot="19881569">
              <a:off x="2398786" y="2590708"/>
              <a:ext cx="458174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105 Conector recto"/>
            <p:cNvCxnSpPr/>
            <p:nvPr/>
          </p:nvCxnSpPr>
          <p:spPr>
            <a:xfrm rot="19881569">
              <a:off x="2869572" y="2439747"/>
              <a:ext cx="0" cy="36004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 Box 9"/>
          <p:cNvSpPr txBox="1">
            <a:spLocks noChangeArrowheads="1"/>
          </p:cNvSpPr>
          <p:nvPr/>
        </p:nvSpPr>
        <p:spPr bwMode="auto">
          <a:xfrm>
            <a:off x="899492" y="5581689"/>
            <a:ext cx="79209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Nuestro Sistema de Seguridad 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y control de Procesos Críticos es 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una sólida Plataforma soportada en 4 pilares, asegurando un diseño 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de integración equilibrado 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en costo/beneficios, un monitoreo especializado capaz de 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actuar 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en tiempo real, supervisión y mantenimiento In situ brindando continuidad al sistema, Gestión y Administración con reportes periódicos de los eventos de seguridad.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179751" y="1303338"/>
            <a:ext cx="75290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400" dirty="0">
                <a:solidFill>
                  <a:schemeClr val="bg2"/>
                </a:solidFill>
                <a:latin typeface="Verdana" pitchFamily="34" charset="0"/>
              </a:rPr>
              <a:t>SISTEMA DE SEGURIDAD </a:t>
            </a:r>
            <a:r>
              <a:rPr lang="es-ES" sz="2400" dirty="0" smtClean="0">
                <a:solidFill>
                  <a:schemeClr val="bg2"/>
                </a:solidFill>
                <a:latin typeface="Verdana" pitchFamily="34" charset="0"/>
              </a:rPr>
              <a:t>PROYECTOS, OBRAS </a:t>
            </a:r>
          </a:p>
          <a:p>
            <a:pPr algn="ctr"/>
            <a:r>
              <a:rPr lang="es-ES" sz="2400" dirty="0" smtClean="0">
                <a:solidFill>
                  <a:schemeClr val="bg2"/>
                </a:solidFill>
                <a:latin typeface="Verdana" pitchFamily="34" charset="0"/>
              </a:rPr>
              <a:t>y Salas de Venta.</a:t>
            </a:r>
          </a:p>
        </p:txBody>
      </p:sp>
      <p:grpSp>
        <p:nvGrpSpPr>
          <p:cNvPr id="6147" name="Group 9"/>
          <p:cNvGrpSpPr>
            <a:grpSpLocks/>
          </p:cNvGrpSpPr>
          <p:nvPr/>
        </p:nvGrpSpPr>
        <p:grpSpPr bwMode="auto">
          <a:xfrm>
            <a:off x="1500188" y="2643188"/>
            <a:ext cx="6581775" cy="2592387"/>
            <a:chOff x="866" y="935"/>
            <a:chExt cx="4146" cy="1633"/>
          </a:xfrm>
        </p:grpSpPr>
        <p:pic>
          <p:nvPicPr>
            <p:cNvPr id="6151" name="Picture 4" descr="header_bottom_imag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6" y="1728"/>
              <a:ext cx="4143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5" descr="header_top_im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4" y="935"/>
              <a:ext cx="4128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884" y="935"/>
              <a:ext cx="4128" cy="1633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</p:grpSp>
      <p:pic>
        <p:nvPicPr>
          <p:cNvPr id="6148" name="8 Imagen" descr="IPRESER2-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150813"/>
            <a:ext cx="17113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0313" y="476672"/>
            <a:ext cx="165223" cy="5832648"/>
          </a:xfrm>
          <a:prstGeom prst="rect">
            <a:avLst/>
          </a:prstGeom>
          <a:solidFill>
            <a:schemeClr val="accent4">
              <a:alpha val="76862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27088" y="285750"/>
            <a:ext cx="47099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TECNISERVI iPRESER S.p.A</a:t>
            </a:r>
            <a:r>
              <a:rPr lang="es-ES" sz="20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 Imagen" descr="IPRESER2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50813"/>
            <a:ext cx="17113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30313" y="476672"/>
            <a:ext cx="165223" cy="5832648"/>
          </a:xfrm>
          <a:prstGeom prst="rect">
            <a:avLst/>
          </a:prstGeom>
          <a:solidFill>
            <a:schemeClr val="accent4">
              <a:alpha val="76862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27088" y="285750"/>
            <a:ext cx="47099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TECNISERVI iPRESER S.p.A</a:t>
            </a:r>
            <a:r>
              <a:rPr lang="es-ES" sz="20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.  </a:t>
            </a:r>
          </a:p>
        </p:txBody>
      </p:sp>
      <p:sp>
        <p:nvSpPr>
          <p:cNvPr id="5" name="4 Hexágono"/>
          <p:cNvSpPr/>
          <p:nvPr/>
        </p:nvSpPr>
        <p:spPr>
          <a:xfrm>
            <a:off x="3929628" y="3626784"/>
            <a:ext cx="1857388" cy="1571636"/>
          </a:xfrm>
          <a:prstGeom prst="hexagon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S.S.O.</a:t>
            </a:r>
            <a:endParaRPr lang="es-C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Tecniservi</a:t>
            </a:r>
          </a:p>
          <a:p>
            <a:pPr algn="ctr">
              <a:defRPr/>
            </a:pP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Ipreser</a:t>
            </a:r>
          </a:p>
        </p:txBody>
      </p:sp>
      <p:sp>
        <p:nvSpPr>
          <p:cNvPr id="6" name="5 Recortar rectángulo de esquina diagonal"/>
          <p:cNvSpPr/>
          <p:nvPr/>
        </p:nvSpPr>
        <p:spPr>
          <a:xfrm>
            <a:off x="2627784" y="2698090"/>
            <a:ext cx="1301844" cy="989302"/>
          </a:xfrm>
          <a:prstGeom prst="snip2DiagRect">
            <a:avLst/>
          </a:prstGeom>
          <a:solidFill>
            <a:srgbClr val="FF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100" b="1" dirty="0"/>
              <a:t>Diseño Tecnológico en Anillos de Seguridad</a:t>
            </a:r>
          </a:p>
        </p:txBody>
      </p:sp>
      <p:sp>
        <p:nvSpPr>
          <p:cNvPr id="7" name="6 Recortar rectángulo de esquina diagonal"/>
          <p:cNvSpPr/>
          <p:nvPr/>
        </p:nvSpPr>
        <p:spPr>
          <a:xfrm>
            <a:off x="5644140" y="2698090"/>
            <a:ext cx="1232116" cy="989302"/>
          </a:xfrm>
          <a:prstGeom prst="snip2DiagRect">
            <a:avLst/>
          </a:prstGeom>
          <a:solidFill>
            <a:srgbClr val="FF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100" b="1" dirty="0"/>
              <a:t>Central de Monitoreo multianillos</a:t>
            </a:r>
          </a:p>
        </p:txBody>
      </p:sp>
      <p:sp>
        <p:nvSpPr>
          <p:cNvPr id="8" name="7 Recortar rectángulo de esquina diagonal"/>
          <p:cNvSpPr/>
          <p:nvPr/>
        </p:nvSpPr>
        <p:spPr>
          <a:xfrm>
            <a:off x="5644140" y="5055544"/>
            <a:ext cx="1304124" cy="1008112"/>
          </a:xfrm>
          <a:prstGeom prst="snip2DiagRect">
            <a:avLst/>
          </a:prstGeom>
          <a:solidFill>
            <a:srgbClr val="FF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000" b="1" dirty="0"/>
              <a:t>Supervisión de Seguridad y Mantenimiento Programado</a:t>
            </a:r>
          </a:p>
        </p:txBody>
      </p:sp>
      <p:sp>
        <p:nvSpPr>
          <p:cNvPr id="9" name="8 Recortar rectángulo de esquina diagonal"/>
          <p:cNvSpPr/>
          <p:nvPr/>
        </p:nvSpPr>
        <p:spPr>
          <a:xfrm>
            <a:off x="2627784" y="5055544"/>
            <a:ext cx="1301274" cy="1008112"/>
          </a:xfrm>
          <a:prstGeom prst="snip2DiagRect">
            <a:avLst/>
          </a:prstGeom>
          <a:solidFill>
            <a:srgbClr val="FF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000" b="1" dirty="0"/>
              <a:t>Data Mining </a:t>
            </a:r>
            <a:r>
              <a:rPr lang="es-CL" sz="1000" b="1" dirty="0" smtClean="0"/>
              <a:t>, </a:t>
            </a:r>
            <a:r>
              <a:rPr lang="es-CL" sz="1000" b="1" dirty="0"/>
              <a:t>Administración Ejecutiva, Reportes </a:t>
            </a:r>
          </a:p>
        </p:txBody>
      </p:sp>
      <p:sp>
        <p:nvSpPr>
          <p:cNvPr id="10" name="9 Elipse"/>
          <p:cNvSpPr/>
          <p:nvPr/>
        </p:nvSpPr>
        <p:spPr>
          <a:xfrm>
            <a:off x="2771800" y="2492896"/>
            <a:ext cx="4032448" cy="3786784"/>
          </a:xfrm>
          <a:prstGeom prst="ellipse">
            <a:avLst/>
          </a:prstGeom>
          <a:solidFill>
            <a:srgbClr val="00B0F0">
              <a:alpha val="20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2400"/>
          </a:p>
        </p:txBody>
      </p:sp>
      <p:sp>
        <p:nvSpPr>
          <p:cNvPr id="11" name="10 Flecha izquierda y derecha"/>
          <p:cNvSpPr/>
          <p:nvPr/>
        </p:nvSpPr>
        <p:spPr>
          <a:xfrm>
            <a:off x="4073079" y="2967312"/>
            <a:ext cx="1435025" cy="302865"/>
          </a:xfrm>
          <a:prstGeom prst="left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 sz="1200"/>
          </a:p>
        </p:txBody>
      </p:sp>
      <p:sp>
        <p:nvSpPr>
          <p:cNvPr id="12" name="11 Flecha izquierda y derecha"/>
          <p:cNvSpPr/>
          <p:nvPr/>
        </p:nvSpPr>
        <p:spPr>
          <a:xfrm rot="16200000">
            <a:off x="5840189" y="4251476"/>
            <a:ext cx="1036637" cy="285750"/>
          </a:xfrm>
          <a:prstGeom prst="left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 sz="1200"/>
          </a:p>
        </p:txBody>
      </p:sp>
      <p:sp>
        <p:nvSpPr>
          <p:cNvPr id="13" name="12 Flecha izquierda y derecha"/>
          <p:cNvSpPr/>
          <p:nvPr/>
        </p:nvSpPr>
        <p:spPr>
          <a:xfrm rot="16200000">
            <a:off x="2697733" y="4215757"/>
            <a:ext cx="1035050" cy="285750"/>
          </a:xfrm>
          <a:prstGeom prst="left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 sz="120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27584" y="1484784"/>
            <a:ext cx="77049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Nuestro Sistema de Seguridad </a:t>
            </a:r>
            <a:r>
              <a:rPr lang="es-CL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y monitoreo de condiciones es </a:t>
            </a:r>
            <a:r>
              <a:rPr lang="es-CL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una sólida Plataforma soportada en 4 pilares, asegurando un diseño equilibrado en costo/beneficios, un monitoreo especializado capaz de resolver en tiempo real, supervisión y mantenimiento In situ brindando continuidad al sistema, Gestión y Administración con reportes periódicos de los eventos de seguridad.</a:t>
            </a:r>
          </a:p>
        </p:txBody>
      </p:sp>
      <p:sp>
        <p:nvSpPr>
          <p:cNvPr id="15" name="14 Flecha izquierda y derecha"/>
          <p:cNvSpPr/>
          <p:nvPr/>
        </p:nvSpPr>
        <p:spPr>
          <a:xfrm>
            <a:off x="4139952" y="5487592"/>
            <a:ext cx="1435025" cy="302865"/>
          </a:xfrm>
          <a:prstGeom prst="left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 sz="120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27584" y="836712"/>
            <a:ext cx="76030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000" dirty="0" smtClean="0">
                <a:solidFill>
                  <a:schemeClr val="bg2"/>
                </a:solidFill>
                <a:latin typeface="Verdana" pitchFamily="34" charset="0"/>
              </a:rPr>
              <a:t>Sistema de Seguridad-Monitoreo Condiciones Tecnológico</a:t>
            </a:r>
            <a:endParaRPr lang="es-ES" sz="2000" dirty="0">
              <a:solidFill>
                <a:schemeClr val="bg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23938" y="1050925"/>
            <a:ext cx="520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CL" sz="20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8195" name="Line 5"/>
          <p:cNvSpPr>
            <a:spLocks noChangeShapeType="1"/>
          </p:cNvSpPr>
          <p:nvPr/>
        </p:nvSpPr>
        <p:spPr bwMode="auto">
          <a:xfrm>
            <a:off x="1116013" y="1143000"/>
            <a:ext cx="72009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042988" y="836613"/>
            <a:ext cx="452913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EJEMPLO HERRAMIENTAS DE SEGURIDAD</a:t>
            </a:r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1619250" y="2006600"/>
            <a:ext cx="5976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7596188" y="2006600"/>
            <a:ext cx="0" cy="1008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>
            <a:off x="7596188" y="3519488"/>
            <a:ext cx="0" cy="1439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 flipH="1">
            <a:off x="1619250" y="4959350"/>
            <a:ext cx="5976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1" name="Line 11"/>
          <p:cNvSpPr>
            <a:spLocks noChangeShapeType="1"/>
          </p:cNvSpPr>
          <p:nvPr/>
        </p:nvSpPr>
        <p:spPr bwMode="auto">
          <a:xfrm>
            <a:off x="1619250" y="2006600"/>
            <a:ext cx="0" cy="2952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7440613" y="3014663"/>
            <a:ext cx="773112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/>
              <a:t>Acceso</a:t>
            </a:r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2124075" y="2509838"/>
            <a:ext cx="4968875" cy="201771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4044338" y="3357563"/>
            <a:ext cx="107914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200" dirty="0" smtClean="0"/>
              <a:t>Instalaciones</a:t>
            </a:r>
            <a:endParaRPr lang="es-ES" sz="1200" dirty="0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1619250" y="1935163"/>
            <a:ext cx="597693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L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206" name="Line 16"/>
          <p:cNvSpPr>
            <a:spLocks noChangeShapeType="1"/>
          </p:cNvSpPr>
          <p:nvPr/>
        </p:nvSpPr>
        <p:spPr bwMode="auto">
          <a:xfrm>
            <a:off x="1547813" y="2006600"/>
            <a:ext cx="0" cy="295275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7" name="Line 17"/>
          <p:cNvSpPr>
            <a:spLocks noChangeShapeType="1"/>
          </p:cNvSpPr>
          <p:nvPr/>
        </p:nvSpPr>
        <p:spPr bwMode="auto">
          <a:xfrm>
            <a:off x="1619250" y="5030788"/>
            <a:ext cx="597693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8" name="Line 18"/>
          <p:cNvSpPr>
            <a:spLocks noChangeShapeType="1"/>
          </p:cNvSpPr>
          <p:nvPr/>
        </p:nvSpPr>
        <p:spPr bwMode="auto">
          <a:xfrm>
            <a:off x="7667625" y="2006600"/>
            <a:ext cx="0" cy="1008063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9" name="Line 19"/>
          <p:cNvSpPr>
            <a:spLocks noChangeShapeType="1"/>
          </p:cNvSpPr>
          <p:nvPr/>
        </p:nvSpPr>
        <p:spPr bwMode="auto">
          <a:xfrm>
            <a:off x="7667625" y="3519488"/>
            <a:ext cx="0" cy="1439862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10" name="Line 20"/>
          <p:cNvSpPr>
            <a:spLocks noChangeShapeType="1"/>
          </p:cNvSpPr>
          <p:nvPr/>
        </p:nvSpPr>
        <p:spPr bwMode="auto">
          <a:xfrm>
            <a:off x="6500813" y="1571625"/>
            <a:ext cx="500062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5373688" y="1263650"/>
            <a:ext cx="1579562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200"/>
              <a:t>Señaletica disuasiva</a:t>
            </a: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1709738" y="1285875"/>
            <a:ext cx="1208087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200"/>
              <a:t>Cerco eléctrico</a:t>
            </a:r>
          </a:p>
        </p:txBody>
      </p:sp>
      <p:sp>
        <p:nvSpPr>
          <p:cNvPr id="8213" name="Line 23"/>
          <p:cNvSpPr>
            <a:spLocks noChangeShapeType="1"/>
          </p:cNvSpPr>
          <p:nvPr/>
        </p:nvSpPr>
        <p:spPr bwMode="auto">
          <a:xfrm>
            <a:off x="2484438" y="1574800"/>
            <a:ext cx="21590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14" name="Rectangle 24"/>
          <p:cNvSpPr>
            <a:spLocks noChangeArrowheads="1"/>
          </p:cNvSpPr>
          <p:nvPr/>
        </p:nvSpPr>
        <p:spPr bwMode="auto">
          <a:xfrm>
            <a:off x="7308850" y="2293938"/>
            <a:ext cx="287338" cy="7207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8215" name="Rectangle 25"/>
          <p:cNvSpPr>
            <a:spLocks noChangeArrowheads="1"/>
          </p:cNvSpPr>
          <p:nvPr/>
        </p:nvSpPr>
        <p:spPr bwMode="auto">
          <a:xfrm>
            <a:off x="7308850" y="3590925"/>
            <a:ext cx="287338" cy="57626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8216" name="Rectangle 26"/>
          <p:cNvSpPr>
            <a:spLocks noChangeArrowheads="1"/>
          </p:cNvSpPr>
          <p:nvPr/>
        </p:nvSpPr>
        <p:spPr bwMode="auto">
          <a:xfrm>
            <a:off x="7308850" y="4167188"/>
            <a:ext cx="287338" cy="71913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grpSp>
        <p:nvGrpSpPr>
          <p:cNvPr id="8217" name="Group 27"/>
          <p:cNvGrpSpPr>
            <a:grpSpLocks/>
          </p:cNvGrpSpPr>
          <p:nvPr/>
        </p:nvGrpSpPr>
        <p:grpSpPr bwMode="auto">
          <a:xfrm rot="536547">
            <a:off x="7308850" y="1719263"/>
            <a:ext cx="271463" cy="419100"/>
            <a:chOff x="2154" y="2588"/>
            <a:chExt cx="318" cy="524"/>
          </a:xfrm>
        </p:grpSpPr>
        <p:grpSp>
          <p:nvGrpSpPr>
            <p:cNvPr id="8276" name="Group 28"/>
            <p:cNvGrpSpPr>
              <a:grpSpLocks/>
            </p:cNvGrpSpPr>
            <p:nvPr/>
          </p:nvGrpSpPr>
          <p:grpSpPr bwMode="auto">
            <a:xfrm rot="9401299">
              <a:off x="2245" y="3022"/>
              <a:ext cx="227" cy="90"/>
              <a:chOff x="3061" y="3249"/>
              <a:chExt cx="227" cy="90"/>
            </a:xfrm>
          </p:grpSpPr>
          <p:sp>
            <p:nvSpPr>
              <p:cNvPr id="8278" name="AutoShape 29"/>
              <p:cNvSpPr>
                <a:spLocks noChangeArrowheads="1"/>
              </p:cNvSpPr>
              <p:nvPr/>
            </p:nvSpPr>
            <p:spPr bwMode="auto">
              <a:xfrm>
                <a:off x="3061" y="3249"/>
                <a:ext cx="182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279" name="AutoShape 30"/>
              <p:cNvSpPr>
                <a:spLocks noChangeArrowheads="1"/>
              </p:cNvSpPr>
              <p:nvPr/>
            </p:nvSpPr>
            <p:spPr bwMode="auto">
              <a:xfrm>
                <a:off x="3243" y="3249"/>
                <a:ext cx="45" cy="45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8277" name="Text Box 31"/>
            <p:cNvSpPr txBox="1">
              <a:spLocks noChangeArrowheads="1"/>
            </p:cNvSpPr>
            <p:nvPr/>
          </p:nvSpPr>
          <p:spPr bwMode="auto">
            <a:xfrm>
              <a:off x="2154" y="2588"/>
              <a:ext cx="257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000"/>
                <a:t> </a:t>
              </a:r>
            </a:p>
          </p:txBody>
        </p:sp>
      </p:grpSp>
      <p:grpSp>
        <p:nvGrpSpPr>
          <p:cNvPr id="8218" name="Group 32"/>
          <p:cNvGrpSpPr>
            <a:grpSpLocks/>
          </p:cNvGrpSpPr>
          <p:nvPr/>
        </p:nvGrpSpPr>
        <p:grpSpPr bwMode="auto">
          <a:xfrm rot="9294163">
            <a:off x="7235825" y="3446463"/>
            <a:ext cx="271463" cy="419100"/>
            <a:chOff x="2154" y="2588"/>
            <a:chExt cx="318" cy="524"/>
          </a:xfrm>
        </p:grpSpPr>
        <p:grpSp>
          <p:nvGrpSpPr>
            <p:cNvPr id="8272" name="Group 33"/>
            <p:cNvGrpSpPr>
              <a:grpSpLocks/>
            </p:cNvGrpSpPr>
            <p:nvPr/>
          </p:nvGrpSpPr>
          <p:grpSpPr bwMode="auto">
            <a:xfrm rot="9401299">
              <a:off x="2245" y="3022"/>
              <a:ext cx="227" cy="90"/>
              <a:chOff x="3061" y="3249"/>
              <a:chExt cx="227" cy="90"/>
            </a:xfrm>
          </p:grpSpPr>
          <p:sp>
            <p:nvSpPr>
              <p:cNvPr id="8274" name="AutoShape 34"/>
              <p:cNvSpPr>
                <a:spLocks noChangeArrowheads="1"/>
              </p:cNvSpPr>
              <p:nvPr/>
            </p:nvSpPr>
            <p:spPr bwMode="auto">
              <a:xfrm>
                <a:off x="3061" y="3249"/>
                <a:ext cx="182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275" name="AutoShape 35"/>
              <p:cNvSpPr>
                <a:spLocks noChangeArrowheads="1"/>
              </p:cNvSpPr>
              <p:nvPr/>
            </p:nvSpPr>
            <p:spPr bwMode="auto">
              <a:xfrm>
                <a:off x="3243" y="3249"/>
                <a:ext cx="45" cy="45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8273" name="Text Box 36"/>
            <p:cNvSpPr txBox="1">
              <a:spLocks noChangeArrowheads="1"/>
            </p:cNvSpPr>
            <p:nvPr/>
          </p:nvSpPr>
          <p:spPr bwMode="auto">
            <a:xfrm>
              <a:off x="2154" y="2588"/>
              <a:ext cx="257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000"/>
                <a:t> </a:t>
              </a:r>
            </a:p>
          </p:txBody>
        </p:sp>
      </p:grpSp>
      <p:grpSp>
        <p:nvGrpSpPr>
          <p:cNvPr id="8219" name="Group 37"/>
          <p:cNvGrpSpPr>
            <a:grpSpLocks/>
          </p:cNvGrpSpPr>
          <p:nvPr/>
        </p:nvGrpSpPr>
        <p:grpSpPr bwMode="auto">
          <a:xfrm rot="3699646">
            <a:off x="7020719" y="4309269"/>
            <a:ext cx="271462" cy="419100"/>
            <a:chOff x="2154" y="2588"/>
            <a:chExt cx="318" cy="524"/>
          </a:xfrm>
        </p:grpSpPr>
        <p:grpSp>
          <p:nvGrpSpPr>
            <p:cNvPr id="8268" name="Group 38"/>
            <p:cNvGrpSpPr>
              <a:grpSpLocks/>
            </p:cNvGrpSpPr>
            <p:nvPr/>
          </p:nvGrpSpPr>
          <p:grpSpPr bwMode="auto">
            <a:xfrm rot="9401299">
              <a:off x="2245" y="3022"/>
              <a:ext cx="227" cy="90"/>
              <a:chOff x="3061" y="3249"/>
              <a:chExt cx="227" cy="90"/>
            </a:xfrm>
          </p:grpSpPr>
          <p:sp>
            <p:nvSpPr>
              <p:cNvPr id="8270" name="AutoShape 39"/>
              <p:cNvSpPr>
                <a:spLocks noChangeArrowheads="1"/>
              </p:cNvSpPr>
              <p:nvPr/>
            </p:nvSpPr>
            <p:spPr bwMode="auto">
              <a:xfrm>
                <a:off x="3061" y="3249"/>
                <a:ext cx="182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271" name="AutoShape 40"/>
              <p:cNvSpPr>
                <a:spLocks noChangeArrowheads="1"/>
              </p:cNvSpPr>
              <p:nvPr/>
            </p:nvSpPr>
            <p:spPr bwMode="auto">
              <a:xfrm>
                <a:off x="3243" y="3249"/>
                <a:ext cx="45" cy="45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8269" name="Text Box 41"/>
            <p:cNvSpPr txBox="1">
              <a:spLocks noChangeArrowheads="1"/>
            </p:cNvSpPr>
            <p:nvPr/>
          </p:nvSpPr>
          <p:spPr bwMode="auto">
            <a:xfrm>
              <a:off x="2154" y="2588"/>
              <a:ext cx="257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000"/>
                <a:t> </a:t>
              </a:r>
            </a:p>
          </p:txBody>
        </p:sp>
      </p:grpSp>
      <p:grpSp>
        <p:nvGrpSpPr>
          <p:cNvPr id="8220" name="Group 42"/>
          <p:cNvGrpSpPr>
            <a:grpSpLocks/>
          </p:cNvGrpSpPr>
          <p:nvPr/>
        </p:nvGrpSpPr>
        <p:grpSpPr bwMode="auto">
          <a:xfrm rot="-3763081">
            <a:off x="1621632" y="2077244"/>
            <a:ext cx="271462" cy="419100"/>
            <a:chOff x="2154" y="2588"/>
            <a:chExt cx="318" cy="524"/>
          </a:xfrm>
        </p:grpSpPr>
        <p:grpSp>
          <p:nvGrpSpPr>
            <p:cNvPr id="8264" name="Group 43"/>
            <p:cNvGrpSpPr>
              <a:grpSpLocks/>
            </p:cNvGrpSpPr>
            <p:nvPr/>
          </p:nvGrpSpPr>
          <p:grpSpPr bwMode="auto">
            <a:xfrm rot="9401299">
              <a:off x="2245" y="3022"/>
              <a:ext cx="227" cy="90"/>
              <a:chOff x="3061" y="3249"/>
              <a:chExt cx="227" cy="90"/>
            </a:xfrm>
          </p:grpSpPr>
          <p:sp>
            <p:nvSpPr>
              <p:cNvPr id="8266" name="AutoShape 44"/>
              <p:cNvSpPr>
                <a:spLocks noChangeArrowheads="1"/>
              </p:cNvSpPr>
              <p:nvPr/>
            </p:nvSpPr>
            <p:spPr bwMode="auto">
              <a:xfrm>
                <a:off x="3061" y="3249"/>
                <a:ext cx="182" cy="9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267" name="AutoShape 45"/>
              <p:cNvSpPr>
                <a:spLocks noChangeArrowheads="1"/>
              </p:cNvSpPr>
              <p:nvPr/>
            </p:nvSpPr>
            <p:spPr bwMode="auto">
              <a:xfrm>
                <a:off x="3243" y="3249"/>
                <a:ext cx="45" cy="45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8265" name="Text Box 46"/>
            <p:cNvSpPr txBox="1">
              <a:spLocks noChangeArrowheads="1"/>
            </p:cNvSpPr>
            <p:nvPr/>
          </p:nvSpPr>
          <p:spPr bwMode="auto">
            <a:xfrm>
              <a:off x="2154" y="2588"/>
              <a:ext cx="257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000"/>
                <a:t> </a:t>
              </a:r>
            </a:p>
          </p:txBody>
        </p:sp>
      </p:grpSp>
      <p:sp>
        <p:nvSpPr>
          <p:cNvPr id="8221" name="AutoShape 47"/>
          <p:cNvSpPr>
            <a:spLocks noChangeArrowheads="1"/>
          </p:cNvSpPr>
          <p:nvPr/>
        </p:nvSpPr>
        <p:spPr bwMode="auto">
          <a:xfrm>
            <a:off x="7308850" y="3014663"/>
            <a:ext cx="73025" cy="71437"/>
          </a:xfrm>
          <a:prstGeom prst="flowChartConnector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CL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222" name="AutoShape 48"/>
          <p:cNvSpPr>
            <a:spLocks noChangeArrowheads="1"/>
          </p:cNvSpPr>
          <p:nvPr/>
        </p:nvSpPr>
        <p:spPr bwMode="auto">
          <a:xfrm rot="-3412071">
            <a:off x="7309644" y="2942431"/>
            <a:ext cx="503238" cy="504825"/>
          </a:xfrm>
          <a:prstGeom prst="triangle">
            <a:avLst>
              <a:gd name="adj" fmla="val 50000"/>
            </a:avLst>
          </a:prstGeom>
          <a:solidFill>
            <a:srgbClr val="FFFF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8223" name="AutoShape 49"/>
          <p:cNvSpPr>
            <a:spLocks noChangeArrowheads="1"/>
          </p:cNvSpPr>
          <p:nvPr/>
        </p:nvSpPr>
        <p:spPr bwMode="auto">
          <a:xfrm>
            <a:off x="7405688" y="3878263"/>
            <a:ext cx="87312" cy="84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24" name="AutoShape 50"/>
          <p:cNvSpPr>
            <a:spLocks noChangeArrowheads="1"/>
          </p:cNvSpPr>
          <p:nvPr/>
        </p:nvSpPr>
        <p:spPr bwMode="auto">
          <a:xfrm>
            <a:off x="7392988" y="4467225"/>
            <a:ext cx="87312" cy="841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25" name="AutoShape 51"/>
          <p:cNvSpPr>
            <a:spLocks noChangeArrowheads="1"/>
          </p:cNvSpPr>
          <p:nvPr/>
        </p:nvSpPr>
        <p:spPr bwMode="auto">
          <a:xfrm>
            <a:off x="7405688" y="2620963"/>
            <a:ext cx="87312" cy="84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8226" name="Group 52"/>
          <p:cNvGrpSpPr>
            <a:grpSpLocks/>
          </p:cNvGrpSpPr>
          <p:nvPr/>
        </p:nvGrpSpPr>
        <p:grpSpPr bwMode="auto">
          <a:xfrm rot="-1463170">
            <a:off x="2195513" y="4310063"/>
            <a:ext cx="215900" cy="73025"/>
            <a:chOff x="3061" y="3249"/>
            <a:chExt cx="227" cy="90"/>
          </a:xfrm>
        </p:grpSpPr>
        <p:sp>
          <p:nvSpPr>
            <p:cNvPr id="8262" name="AutoShape 53"/>
            <p:cNvSpPr>
              <a:spLocks noChangeArrowheads="1"/>
            </p:cNvSpPr>
            <p:nvPr/>
          </p:nvSpPr>
          <p:spPr bwMode="auto">
            <a:xfrm>
              <a:off x="3061" y="3249"/>
              <a:ext cx="182" cy="9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263" name="AutoShape 54"/>
            <p:cNvSpPr>
              <a:spLocks noChangeArrowheads="1"/>
            </p:cNvSpPr>
            <p:nvPr/>
          </p:nvSpPr>
          <p:spPr bwMode="auto">
            <a:xfrm>
              <a:off x="3243" y="3249"/>
              <a:ext cx="45" cy="45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8227" name="Group 55"/>
          <p:cNvGrpSpPr>
            <a:grpSpLocks/>
          </p:cNvGrpSpPr>
          <p:nvPr/>
        </p:nvGrpSpPr>
        <p:grpSpPr bwMode="auto">
          <a:xfrm rot="8834282">
            <a:off x="6804025" y="2654300"/>
            <a:ext cx="190500" cy="85725"/>
            <a:chOff x="3061" y="3249"/>
            <a:chExt cx="227" cy="90"/>
          </a:xfrm>
        </p:grpSpPr>
        <p:sp>
          <p:nvSpPr>
            <p:cNvPr id="8260" name="AutoShape 56"/>
            <p:cNvSpPr>
              <a:spLocks noChangeArrowheads="1"/>
            </p:cNvSpPr>
            <p:nvPr/>
          </p:nvSpPr>
          <p:spPr bwMode="auto">
            <a:xfrm>
              <a:off x="3061" y="3249"/>
              <a:ext cx="182" cy="9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261" name="AutoShape 57"/>
            <p:cNvSpPr>
              <a:spLocks noChangeArrowheads="1"/>
            </p:cNvSpPr>
            <p:nvPr/>
          </p:nvSpPr>
          <p:spPr bwMode="auto">
            <a:xfrm>
              <a:off x="3243" y="3249"/>
              <a:ext cx="45" cy="45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8228" name="AutoShape 58"/>
          <p:cNvSpPr>
            <a:spLocks noChangeArrowheads="1"/>
          </p:cNvSpPr>
          <p:nvPr/>
        </p:nvSpPr>
        <p:spPr bwMode="auto">
          <a:xfrm>
            <a:off x="7164388" y="2078038"/>
            <a:ext cx="71437" cy="144462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8229" name="AutoShape 59"/>
          <p:cNvSpPr>
            <a:spLocks noChangeArrowheads="1"/>
          </p:cNvSpPr>
          <p:nvPr/>
        </p:nvSpPr>
        <p:spPr bwMode="auto">
          <a:xfrm>
            <a:off x="6948488" y="4743450"/>
            <a:ext cx="71437" cy="144463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8230" name="AutoShape 60"/>
          <p:cNvSpPr>
            <a:spLocks noChangeArrowheads="1"/>
          </p:cNvSpPr>
          <p:nvPr/>
        </p:nvSpPr>
        <p:spPr bwMode="auto">
          <a:xfrm rot="5400000">
            <a:off x="7129463" y="4778375"/>
            <a:ext cx="71437" cy="144463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8231" name="AutoShape 61"/>
          <p:cNvSpPr>
            <a:spLocks noChangeArrowheads="1"/>
          </p:cNvSpPr>
          <p:nvPr/>
        </p:nvSpPr>
        <p:spPr bwMode="auto">
          <a:xfrm rot="-5400000">
            <a:off x="1727994" y="2258219"/>
            <a:ext cx="73025" cy="144463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8232" name="Text Box 62"/>
          <p:cNvSpPr txBox="1">
            <a:spLocks noChangeArrowheads="1"/>
          </p:cNvSpPr>
          <p:nvPr/>
        </p:nvSpPr>
        <p:spPr bwMode="auto">
          <a:xfrm>
            <a:off x="857250" y="5402263"/>
            <a:ext cx="7243142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200" dirty="0"/>
              <a:t>1º anillo: Señalética disuasiva y cerco eléctrico</a:t>
            </a:r>
          </a:p>
          <a:p>
            <a:pPr algn="just"/>
            <a:r>
              <a:rPr lang="es-ES" sz="1200" dirty="0"/>
              <a:t>2º anillo: detectores exteriores</a:t>
            </a:r>
          </a:p>
          <a:p>
            <a:pPr algn="just"/>
            <a:r>
              <a:rPr lang="es-ES" sz="1200" dirty="0"/>
              <a:t>3º anillo: Botones de Pánico Guardias/conserjes.</a:t>
            </a:r>
          </a:p>
          <a:p>
            <a:pPr algn="just"/>
            <a:r>
              <a:rPr lang="es-ES" sz="1200" dirty="0"/>
              <a:t>4º anillo: CCTV  local y/o Remoto por Internet (cliente), Grabación de entre 15 y 30 días. </a:t>
            </a:r>
          </a:p>
          <a:p>
            <a:pPr algn="just"/>
            <a:r>
              <a:rPr lang="es-ES" sz="1200" dirty="0"/>
              <a:t>5º anillo:  Audio disuasivo</a:t>
            </a:r>
          </a:p>
          <a:p>
            <a:pPr algn="just"/>
            <a:r>
              <a:rPr lang="es-ES" sz="1200" dirty="0"/>
              <a:t>6° anillo: Gestión Seguridad, supervisión y mantenimiento in situ + Central de monitoreo </a:t>
            </a:r>
            <a:r>
              <a:rPr lang="es-ES" sz="1200" dirty="0" smtClean="0"/>
              <a:t>7x24, IP-GPRS</a:t>
            </a:r>
            <a:endParaRPr lang="es-ES" sz="1200" dirty="0"/>
          </a:p>
        </p:txBody>
      </p:sp>
      <p:sp>
        <p:nvSpPr>
          <p:cNvPr id="8233" name="AutoShape 63"/>
          <p:cNvSpPr>
            <a:spLocks noChangeArrowheads="1"/>
          </p:cNvSpPr>
          <p:nvPr/>
        </p:nvSpPr>
        <p:spPr bwMode="auto">
          <a:xfrm>
            <a:off x="4716463" y="2078038"/>
            <a:ext cx="71437" cy="144462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8234" name="AutoShape 64"/>
          <p:cNvSpPr>
            <a:spLocks noChangeArrowheads="1"/>
          </p:cNvSpPr>
          <p:nvPr/>
        </p:nvSpPr>
        <p:spPr bwMode="auto">
          <a:xfrm>
            <a:off x="4643438" y="4743450"/>
            <a:ext cx="71437" cy="144463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65" name="64 Rectángulo"/>
          <p:cNvSpPr/>
          <p:nvPr/>
        </p:nvSpPr>
        <p:spPr>
          <a:xfrm rot="5400000">
            <a:off x="1643063" y="1643062"/>
            <a:ext cx="357188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71" name="70 Rectángulo"/>
          <p:cNvSpPr/>
          <p:nvPr/>
        </p:nvSpPr>
        <p:spPr>
          <a:xfrm rot="5400000">
            <a:off x="4714875" y="1643063"/>
            <a:ext cx="357188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72" name="71 Rectángulo"/>
          <p:cNvSpPr/>
          <p:nvPr/>
        </p:nvSpPr>
        <p:spPr>
          <a:xfrm rot="5400000">
            <a:off x="7000875" y="1643063"/>
            <a:ext cx="357188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73" name="72 Rectángulo"/>
          <p:cNvSpPr/>
          <p:nvPr/>
        </p:nvSpPr>
        <p:spPr>
          <a:xfrm rot="5400000">
            <a:off x="3214688" y="1643062"/>
            <a:ext cx="357188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75" name="74 Rectángulo"/>
          <p:cNvSpPr/>
          <p:nvPr/>
        </p:nvSpPr>
        <p:spPr>
          <a:xfrm rot="5400000">
            <a:off x="1214438" y="4071937"/>
            <a:ext cx="357188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76" name="75 Rectángulo"/>
          <p:cNvSpPr/>
          <p:nvPr/>
        </p:nvSpPr>
        <p:spPr>
          <a:xfrm rot="5400000">
            <a:off x="7643813" y="2500312"/>
            <a:ext cx="357188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77" name="76 Rectángulo"/>
          <p:cNvSpPr/>
          <p:nvPr/>
        </p:nvSpPr>
        <p:spPr>
          <a:xfrm rot="5400000">
            <a:off x="7643813" y="4000500"/>
            <a:ext cx="357187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78" name="77 Rectángulo"/>
          <p:cNvSpPr/>
          <p:nvPr/>
        </p:nvSpPr>
        <p:spPr>
          <a:xfrm rot="5400000">
            <a:off x="1714500" y="5000626"/>
            <a:ext cx="35718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79" name="78 Rectángulo"/>
          <p:cNvSpPr/>
          <p:nvPr/>
        </p:nvSpPr>
        <p:spPr>
          <a:xfrm rot="5400000">
            <a:off x="5286375" y="5000626"/>
            <a:ext cx="35718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80" name="79 Rectángulo"/>
          <p:cNvSpPr/>
          <p:nvPr/>
        </p:nvSpPr>
        <p:spPr>
          <a:xfrm rot="5400000">
            <a:off x="7072313" y="5000625"/>
            <a:ext cx="357187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81" name="80 Rectángulo"/>
          <p:cNvSpPr/>
          <p:nvPr/>
        </p:nvSpPr>
        <p:spPr>
          <a:xfrm rot="5400000">
            <a:off x="3286125" y="5000626"/>
            <a:ext cx="35718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82" name="81 Trapecio"/>
          <p:cNvSpPr/>
          <p:nvPr/>
        </p:nvSpPr>
        <p:spPr>
          <a:xfrm rot="18253689">
            <a:off x="7548562" y="3540126"/>
            <a:ext cx="214313" cy="227012"/>
          </a:xfrm>
          <a:prstGeom prst="trapezoid">
            <a:avLst>
              <a:gd name="adj" fmla="val 405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83" name="82 Trapecio"/>
          <p:cNvSpPr/>
          <p:nvPr/>
        </p:nvSpPr>
        <p:spPr>
          <a:xfrm rot="18253689">
            <a:off x="7548562" y="2111376"/>
            <a:ext cx="214313" cy="227012"/>
          </a:xfrm>
          <a:prstGeom prst="trapezoid">
            <a:avLst>
              <a:gd name="adj" fmla="val 405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8249" name="Text Box 21"/>
          <p:cNvSpPr txBox="1">
            <a:spLocks noChangeArrowheads="1"/>
          </p:cNvSpPr>
          <p:nvPr/>
        </p:nvSpPr>
        <p:spPr bwMode="auto">
          <a:xfrm>
            <a:off x="2098675" y="2071688"/>
            <a:ext cx="190658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/>
              <a:t>Detectores Exteriores</a:t>
            </a:r>
          </a:p>
        </p:txBody>
      </p:sp>
      <p:sp>
        <p:nvSpPr>
          <p:cNvPr id="8250" name="Line 23"/>
          <p:cNvSpPr>
            <a:spLocks noChangeShapeType="1"/>
          </p:cNvSpPr>
          <p:nvPr/>
        </p:nvSpPr>
        <p:spPr bwMode="auto">
          <a:xfrm flipH="1">
            <a:off x="1857375" y="2071688"/>
            <a:ext cx="357188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51" name="Line 23"/>
          <p:cNvSpPr>
            <a:spLocks noChangeShapeType="1"/>
          </p:cNvSpPr>
          <p:nvPr/>
        </p:nvSpPr>
        <p:spPr bwMode="auto">
          <a:xfrm flipV="1">
            <a:off x="4000500" y="2143125"/>
            <a:ext cx="642938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52" name="Text Box 21"/>
          <p:cNvSpPr txBox="1">
            <a:spLocks noChangeArrowheads="1"/>
          </p:cNvSpPr>
          <p:nvPr/>
        </p:nvSpPr>
        <p:spPr bwMode="auto">
          <a:xfrm>
            <a:off x="6286500" y="4071938"/>
            <a:ext cx="6731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/>
              <a:t>CCTV</a:t>
            </a:r>
          </a:p>
        </p:txBody>
      </p:sp>
      <p:sp>
        <p:nvSpPr>
          <p:cNvPr id="8253" name="Line 23"/>
          <p:cNvSpPr>
            <a:spLocks noChangeShapeType="1"/>
          </p:cNvSpPr>
          <p:nvPr/>
        </p:nvSpPr>
        <p:spPr bwMode="auto">
          <a:xfrm flipV="1">
            <a:off x="6500813" y="2786063"/>
            <a:ext cx="285750" cy="128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54" name="Line 23"/>
          <p:cNvSpPr>
            <a:spLocks noChangeShapeType="1"/>
          </p:cNvSpPr>
          <p:nvPr/>
        </p:nvSpPr>
        <p:spPr bwMode="auto">
          <a:xfrm flipV="1">
            <a:off x="6572250" y="3643313"/>
            <a:ext cx="571500" cy="428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55" name="Text Box 21"/>
          <p:cNvSpPr txBox="1">
            <a:spLocks noChangeArrowheads="1"/>
          </p:cNvSpPr>
          <p:nvPr/>
        </p:nvSpPr>
        <p:spPr bwMode="auto">
          <a:xfrm>
            <a:off x="7666038" y="4357688"/>
            <a:ext cx="12827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200"/>
              <a:t>Audio Disuasivo</a:t>
            </a:r>
          </a:p>
        </p:txBody>
      </p:sp>
      <p:sp>
        <p:nvSpPr>
          <p:cNvPr id="8256" name="Line 23"/>
          <p:cNvSpPr>
            <a:spLocks noChangeShapeType="1"/>
          </p:cNvSpPr>
          <p:nvPr/>
        </p:nvSpPr>
        <p:spPr bwMode="auto">
          <a:xfrm flipH="1" flipV="1">
            <a:off x="7786688" y="3786188"/>
            <a:ext cx="714375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pic>
        <p:nvPicPr>
          <p:cNvPr id="8257" name="86 Imagen" descr="IPRESER2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50813"/>
            <a:ext cx="17113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Rectangle 10"/>
          <p:cNvSpPr>
            <a:spLocks noChangeArrowheads="1"/>
          </p:cNvSpPr>
          <p:nvPr/>
        </p:nvSpPr>
        <p:spPr bwMode="auto">
          <a:xfrm>
            <a:off x="230313" y="476672"/>
            <a:ext cx="165223" cy="5832648"/>
          </a:xfrm>
          <a:prstGeom prst="rect">
            <a:avLst/>
          </a:prstGeom>
          <a:solidFill>
            <a:schemeClr val="accent4">
              <a:alpha val="76862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>
            <a:off x="827088" y="285750"/>
            <a:ext cx="47099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TECNISERVI iPRESER S.p.A</a:t>
            </a:r>
            <a:r>
              <a:rPr lang="es-ES" sz="20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.  </a:t>
            </a:r>
          </a:p>
        </p:txBody>
      </p:sp>
      <p:sp>
        <p:nvSpPr>
          <p:cNvPr id="91" name="Rectangle 25"/>
          <p:cNvSpPr>
            <a:spLocks noChangeArrowheads="1"/>
          </p:cNvSpPr>
          <p:nvPr/>
        </p:nvSpPr>
        <p:spPr bwMode="auto">
          <a:xfrm>
            <a:off x="2339752" y="2708920"/>
            <a:ext cx="287338" cy="57626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92" name="Rectangle 26"/>
          <p:cNvSpPr>
            <a:spLocks noChangeArrowheads="1"/>
          </p:cNvSpPr>
          <p:nvPr/>
        </p:nvSpPr>
        <p:spPr bwMode="auto">
          <a:xfrm>
            <a:off x="2339752" y="3285183"/>
            <a:ext cx="287338" cy="71913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93" name="AutoShape 49"/>
          <p:cNvSpPr>
            <a:spLocks noChangeArrowheads="1"/>
          </p:cNvSpPr>
          <p:nvPr/>
        </p:nvSpPr>
        <p:spPr bwMode="auto">
          <a:xfrm>
            <a:off x="2436590" y="2996258"/>
            <a:ext cx="87312" cy="84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" name="AutoShape 50"/>
          <p:cNvSpPr>
            <a:spLocks noChangeArrowheads="1"/>
          </p:cNvSpPr>
          <p:nvPr/>
        </p:nvSpPr>
        <p:spPr bwMode="auto">
          <a:xfrm>
            <a:off x="2423890" y="3585220"/>
            <a:ext cx="87312" cy="841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" name="Rectangle 25"/>
          <p:cNvSpPr>
            <a:spLocks noChangeArrowheads="1"/>
          </p:cNvSpPr>
          <p:nvPr/>
        </p:nvSpPr>
        <p:spPr bwMode="auto">
          <a:xfrm>
            <a:off x="5220072" y="2780928"/>
            <a:ext cx="287338" cy="57626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00" name="Rectangle 26"/>
          <p:cNvSpPr>
            <a:spLocks noChangeArrowheads="1"/>
          </p:cNvSpPr>
          <p:nvPr/>
        </p:nvSpPr>
        <p:spPr bwMode="auto">
          <a:xfrm>
            <a:off x="5220072" y="3357191"/>
            <a:ext cx="287338" cy="71913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01" name="AutoShape 49"/>
          <p:cNvSpPr>
            <a:spLocks noChangeArrowheads="1"/>
          </p:cNvSpPr>
          <p:nvPr/>
        </p:nvSpPr>
        <p:spPr bwMode="auto">
          <a:xfrm>
            <a:off x="5316910" y="3068266"/>
            <a:ext cx="87312" cy="84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" name="AutoShape 50"/>
          <p:cNvSpPr>
            <a:spLocks noChangeArrowheads="1"/>
          </p:cNvSpPr>
          <p:nvPr/>
        </p:nvSpPr>
        <p:spPr bwMode="auto">
          <a:xfrm>
            <a:off x="5304210" y="3657228"/>
            <a:ext cx="87312" cy="841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96" name="95 Imagen" descr="cartel obr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924944"/>
            <a:ext cx="1093600" cy="16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365104"/>
            <a:ext cx="56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869160"/>
            <a:ext cx="288032" cy="43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611917"/>
            <a:ext cx="1101139" cy="63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29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285614" y="1248151"/>
            <a:ext cx="545824" cy="51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708920"/>
            <a:ext cx="360040" cy="54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085184"/>
            <a:ext cx="522930" cy="40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717032"/>
            <a:ext cx="522930" cy="40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624979"/>
            <a:ext cx="1101139" cy="63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3" name="Picture 29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284228" y="1248150"/>
            <a:ext cx="545824" cy="51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4" name="133 Conector recto de flecha"/>
          <p:cNvCxnSpPr>
            <a:stCxn id="113" idx="3"/>
          </p:cNvCxnSpPr>
          <p:nvPr/>
        </p:nvCxnSpPr>
        <p:spPr>
          <a:xfrm flipV="1">
            <a:off x="4421815" y="4330988"/>
            <a:ext cx="2814481" cy="889937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101 Grupo"/>
          <p:cNvGrpSpPr/>
          <p:nvPr/>
        </p:nvGrpSpPr>
        <p:grpSpPr>
          <a:xfrm>
            <a:off x="6228184" y="4293096"/>
            <a:ext cx="864096" cy="606261"/>
            <a:chOff x="4644008" y="2996952"/>
            <a:chExt cx="864096" cy="606261"/>
          </a:xfrm>
        </p:grpSpPr>
        <p:pic>
          <p:nvPicPr>
            <p:cNvPr id="6165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60032" y="2996952"/>
              <a:ext cx="43815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" name="Text Box 4"/>
            <p:cNvSpPr txBox="1">
              <a:spLocks noChangeArrowheads="1"/>
            </p:cNvSpPr>
            <p:nvPr/>
          </p:nvSpPr>
          <p:spPr bwMode="auto">
            <a:xfrm>
              <a:off x="4644008" y="3356992"/>
              <a:ext cx="8640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bg2"/>
                  </a:solidFill>
                  <a:latin typeface="Verdana" pitchFamily="34" charset="0"/>
                </a:rPr>
                <a:t>Reportes</a:t>
              </a:r>
              <a:endParaRPr lang="es-ES" sz="1000" dirty="0">
                <a:solidFill>
                  <a:schemeClr val="bg2"/>
                </a:solidFill>
                <a:latin typeface="Verdana" pitchFamily="34" charset="0"/>
              </a:endParaRPr>
            </a:p>
          </p:txBody>
        </p:sp>
      </p:grpSp>
      <p:pic>
        <p:nvPicPr>
          <p:cNvPr id="171" name="Picture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3" y="2204864"/>
            <a:ext cx="576063" cy="54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5949280"/>
            <a:ext cx="60748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733256"/>
            <a:ext cx="471936" cy="71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6528" y="3356992"/>
            <a:ext cx="471936" cy="71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4443964"/>
            <a:ext cx="346521" cy="71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611188" y="836712"/>
            <a:ext cx="8429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i="1" dirty="0" smtClean="0">
                <a:solidFill>
                  <a:schemeClr val="bg2"/>
                </a:solidFill>
                <a:latin typeface="Verdana" pitchFamily="34" charset="0"/>
              </a:rPr>
              <a:t>Modelo Operacional – Sistema Seguridad Integral</a:t>
            </a:r>
            <a:endParaRPr lang="es-ES" sz="1400" i="1" dirty="0">
              <a:solidFill>
                <a:schemeClr val="bg2"/>
              </a:solidFill>
              <a:latin typeface="Verdana" pitchFamily="34" charset="0"/>
            </a:endParaRPr>
          </a:p>
        </p:txBody>
      </p:sp>
      <p:pic>
        <p:nvPicPr>
          <p:cNvPr id="11272" name="9 Imagen" descr="IPRESER2-01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950" y="150813"/>
            <a:ext cx="17113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30313" y="476672"/>
            <a:ext cx="165223" cy="5832648"/>
          </a:xfrm>
          <a:prstGeom prst="rect">
            <a:avLst/>
          </a:prstGeom>
          <a:solidFill>
            <a:schemeClr val="accent4">
              <a:alpha val="76862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grpSp>
        <p:nvGrpSpPr>
          <p:cNvPr id="2" name="20 Grupo"/>
          <p:cNvGrpSpPr/>
          <p:nvPr/>
        </p:nvGrpSpPr>
        <p:grpSpPr>
          <a:xfrm>
            <a:off x="1907704" y="4581128"/>
            <a:ext cx="288032" cy="288032"/>
            <a:chOff x="1691680" y="4437112"/>
            <a:chExt cx="432048" cy="432048"/>
          </a:xfrm>
        </p:grpSpPr>
        <p:sp>
          <p:nvSpPr>
            <p:cNvPr id="11" name="10 Elipse"/>
            <p:cNvSpPr/>
            <p:nvPr/>
          </p:nvSpPr>
          <p:spPr>
            <a:xfrm>
              <a:off x="1691680" y="4437112"/>
              <a:ext cx="432048" cy="432048"/>
            </a:xfrm>
            <a:prstGeom prst="ellipse">
              <a:avLst/>
            </a:prstGeom>
            <a:gradFill flip="none" rotWithShape="1">
              <a:gsLst>
                <a:gs pos="64000">
                  <a:srgbClr val="FF3300">
                    <a:shade val="30000"/>
                    <a:satMod val="115000"/>
                    <a:alpha val="3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900" dirty="0" smtClean="0"/>
                <a:t>P</a:t>
              </a:r>
              <a:endParaRPr lang="es-ES" sz="900" dirty="0"/>
            </a:p>
          </p:txBody>
        </p:sp>
        <p:sp>
          <p:nvSpPr>
            <p:cNvPr id="16" name="15 Arco"/>
            <p:cNvSpPr/>
            <p:nvPr/>
          </p:nvSpPr>
          <p:spPr>
            <a:xfrm rot="2693619">
              <a:off x="1779744" y="4498986"/>
              <a:ext cx="288032" cy="288032"/>
            </a:xfrm>
            <a:prstGeom prst="arc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16 Arco"/>
            <p:cNvSpPr/>
            <p:nvPr/>
          </p:nvSpPr>
          <p:spPr>
            <a:xfrm rot="13663499">
              <a:off x="1747700" y="4507418"/>
              <a:ext cx="288032" cy="288032"/>
            </a:xfrm>
            <a:prstGeom prst="arc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Arco"/>
            <p:cNvSpPr/>
            <p:nvPr/>
          </p:nvSpPr>
          <p:spPr>
            <a:xfrm rot="2758887">
              <a:off x="1873681" y="4575678"/>
              <a:ext cx="144016" cy="144016"/>
            </a:xfrm>
            <a:prstGeom prst="arc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Arco"/>
            <p:cNvSpPr/>
            <p:nvPr/>
          </p:nvSpPr>
          <p:spPr>
            <a:xfrm rot="13770427">
              <a:off x="1790913" y="4577712"/>
              <a:ext cx="144016" cy="144016"/>
            </a:xfrm>
            <a:prstGeom prst="arc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 rot="2208857">
            <a:off x="2563036" y="2944760"/>
            <a:ext cx="353712" cy="141943"/>
            <a:chOff x="3061" y="3249"/>
            <a:chExt cx="227" cy="90"/>
          </a:xfrm>
        </p:grpSpPr>
        <p:sp>
          <p:nvSpPr>
            <p:cNvPr id="23" name="AutoShape 53"/>
            <p:cNvSpPr>
              <a:spLocks noChangeArrowheads="1"/>
            </p:cNvSpPr>
            <p:nvPr/>
          </p:nvSpPr>
          <p:spPr bwMode="auto">
            <a:xfrm>
              <a:off x="3061" y="3249"/>
              <a:ext cx="182" cy="9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4" name="AutoShape 54"/>
            <p:cNvSpPr>
              <a:spLocks noChangeArrowheads="1"/>
            </p:cNvSpPr>
            <p:nvPr/>
          </p:nvSpPr>
          <p:spPr bwMode="auto">
            <a:xfrm>
              <a:off x="3243" y="3249"/>
              <a:ext cx="45" cy="45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25" name="24 Trapecio"/>
          <p:cNvSpPr/>
          <p:nvPr/>
        </p:nvSpPr>
        <p:spPr>
          <a:xfrm rot="9014117">
            <a:off x="1733892" y="5627462"/>
            <a:ext cx="214313" cy="227012"/>
          </a:xfrm>
          <a:prstGeom prst="trapezoid">
            <a:avLst>
              <a:gd name="adj" fmla="val 405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6146" name="AutoShape 2" descr="data:image/jpeg;base64,/9j/4AAQSkZJRgABAQAAAQABAAD/2wCEAAkGBxQSEhUUEBQVFRQVFBUVFBQUFBQUFBQUFBQWFhQUFBQYHCggGBolHBQUITEhJSkrLi4uFx8zODMsNygtLisBCgoKDg0OFw8PFCscFBwsLCwsLCwsLCwsLCwsLCwsLCwsLCwsLCw3NzcsLCwsLCwsMiwsLCwsNzcsLCwsNzcsLP/AABEIARkAswMBIgACEQEDEQH/xAAbAAEAAgMBAQAAAAAAAAAAAAAAAgMEBQYBB//EAEEQAAIBAQIGDwUHBAMAAAAAAAABAgMEEQUGITFxsRIiIzIzQVFhcnOBkaGywRMVUoLRFCQ0QpLh8FNiosJDY9L/xAAXAQEBAQEAAAAAAAAAAAAAAAAAAQID/8QAHBEBAQADAQEBAQAAAAAAAAAAAAECETFBIRJR/9oADAMBAAIRAxEAPwD7eACAAAAAAAAAAAAAAAAAAAAAAAAAAAAAAAGvw1a3Tgtjnk7r+TJeyjKr2qEN/JLm4+7OYFbDsFvU5PuX87DHssYzipNJt53dx35Sz7LD4V3G5jGdsSeHavEoJclzfqFh2ryQ7n9TL+yQ+FeJ59ih8Piy6n8T6x1h2p8MPH6kvf0/gj4lv2GHw+LPPsEOR941P4fUVh+X9Nd7+hJYff8AT/yf0PPd8OfvHu6HP3jUXdTWH/8Ar/y/Yl7/AFxwfein3bHlfgee7I8r8CahushYfh8Eu9Elh6n8Mv8AH6mJ7sXxPuPPdn93h+4/MN1m+/qfJPuX1JLDlL+7u/c17wZ/d4fuR92P4l3F/MN1tFhqlyv9LPVhij8X+MvoaidhuzyXcR+zpZnfoJ+Ybre08JUpO5TXamvFoyzkKlZI32AbT7Sknxxbj3ZV4NGbNLK2IAMqAAAafGbg49P/AFZuDU4yrco9NeWRZ0rBwLUvi1yPwZsTQYLrbGfM8jN+joy9AAA8PQAAAA9AAAAIFVptCgr3n4ke2iuoLn4kaW01XJ5Qr32zk22wplVMmBqrTUeyelnTYm8DLrH5YnLWnfvSzqcTeBl1j8sTNab8AGAAAA1WMi3L51qZtTWYwrcX0olnSuYpZzeWG0Xq59hoqTymdTZ0Zbu4GJQtPFIyk78wHoFwAAHtwAHtxVUtEVzgWXGPaLWo5I5WY1a1N/RGK2B5Vm272UTLJFUgJQZMrgWAae0796WdVibwMusflicraN+9LOqxN4GXWPyxM1pvgAYAAADXYfW4y0x8yNiYGHFuE/l8yLOjlILKZlNGBVbSvWe/0MCOMDjUnCcE1GKlsou5u9X3XP6nS1mS10sS2E2jR0cY6LzucelFvy3mbTwtQearD5nsfNcQbeFpZP7TzGDStEJb2UZdGUXqZaUZDtXMVytT4shU1/MpED2dVvjKmTZFxYFciDLJO7PkMeraqcd9UhHTOK1sBIqkY9ow3Z4b6tDsvn5UyVkt8KyTpNtO9p3NZuZq/wACbXVZECd5XEmVGqtG/elnU4ncDLrH5YnLWjfvSzqcTuBl1j8sTNab4AGAAAAwsMrcZ6FrRmmJhZbjPolnRx8lkZzNdX1qvRu7lkOouyPsOcqx3epzxkay7Fx5WJGmTVEvpwL4wKztiqzk1G6Mly6zMjTDpDRtq5qXFKX6mVyc/in+uX1NpKkQdImjbU1Nn8U/1S+pW4N573pbZtp0SEqAsWVrFZlyeBNUshnukR9nkMabam10ciOxxTpr2EbuJNPmd7yHO2mlkOkxSW4S6cvLEuPUy42MSRGJI6ObVWjfvSzqcTuBl1j8sTlbRv3pZ1eJ3Ay6x+WJnJpvQAYAAADGwmtyqdB6jJKLetyn0JamWDj48fZ6nO1194l0XqR0dPj0L1Ofti+8PQ/Kaz8MfUKRfExab213MidKpfF8yNMs2JKZh06uR6CcauTsGk2mmRbRhxqEZVHe9I0bZjINoxtmeKWe4mmtr2+I8aKFLbLt1EoyvkiWNSvLXvTfYp8BLpy8sTnbbLIdDij+Hl05eWJJPpb8bBEiKJG2GqtG+elnVYncDLrH5YnKWnfvSzq8T+Bl1j8sTN403oAMAAABVa1tJ9GWplpCutrLovUBxtJZ9CNDhCP3js/1N/R49HqaPCa+8LR6G8/DH1roS20dC1s8oz3y5nqPWsujI+8hDfPtNxipU559DJwqFVNZT240yi5EHIg0RqPiI0tcz2Es/YY7zFlPN3GVWKWX+chOm8v85CmCyllNZSVrFVaXkOnxR/Dy6cvLE5mqsh0+KXAT6cvLEnp4zokyESZpK1Np370s6zE97g+seqJyVp38tLOrxN4CXWPyxM1W+ABgAAAPJ5noZ6GBxlDP2eqNHhbh49mo3tHP2PWjQ4af3iGj0ZvIwa+r+fT6lUnkXaWzd7ndy5u0rmsi7TpHOveTQeSkeviPGiork8mYq2XN4l1xW459D1GVV+05vEkp8yEIXktjl7QqV+gm77gkTuIqE47U6TFJbhPrJeSJzs8x0WKPA1OsfkgZ9a8ZqzkyCzkjSNRat+9LOsxMW4S6yXlicnalt3pZ1uJ3APrH5YmaregAwAAAAADj6a2z7dZpMZHdVs/SmvBfU3iklUd+a+S8TAxmwZKoqc6W2dOeyceOUXdfsefJm4zplxMeufpLbS0vWU1TLgts2uXKnkafI0YtTO9LNIjTd6y8/wDMhF1ObWTpFbRWRS5vH9jydS7J/MqPGRnn7tSIryNa7i8SyEr78njz6CCgTprPo9UBLZciR6pM8uJIjbyrmOixOd9Cp1kvJA5yu9qzqMTctk+ep5mS9PGUs5Iis5MrNam0796Tq8T+AfWS8sTlLTv3pZ1mJ/APrJaoma03gAMAAAAAA4y2b+XTlrZkUajRThBbpLpy1snSOrK2vQp1N/BN8uaXesprq+LVOWWE5Rf9yUl6PxNlEmgOfeK9RPazpy0txfdczFqYt2jignolD1aOsTJbIbRw08B2hf8ADPs2L1MreCa/9Gp+hne7Nj2j5RtXCxwTX/o1P0SJRwNaHmoz7UlrZ2/tHykXUYHHwxetL/47tM4f+jJp4r1fzSpx0ybfco+p0kpsrlMi7aZYrxuuqVndyQio+Lv1G1sNClZ6Xs6Wyuvbvk73fJ3viEmVSA8RIiiZUam0796TrMT+AfWS1ROTte+ek6zE/gH1ktUTOTTeAAwAAAAADkMKLdZ9N6xSPcLrdZ9IjSOsZXommQiTQRJHpE9Ch4BeB4eM9IgRZBsmytgRkVyLJFUgPIlhXEmBq7Uts9J1mKC3B9OWpHKWnfPSdZilwHzy1Izk03QAMAAAAAA5TDS3WelakVUi7Dq3Wfy+VFFE6zjLIiSbK3K4xp1LwMiVo5CH2llAuIMiNp5UXRqJmA0FK4DYM8MenaOUvTvKPGVyLJFbAgyuRZIrkB5EmQiTA1do3z0nW4pcB88vQ5O0b56WdbinwHzy9DOStyADCgAAAADl8P8ACy0R1IxqJlYxcK+jEw4PIdZxkqSIHp4AAPAPTwACNxbSq3FYIrNUryDKac7i68qIyKpFkiuQHkSZBFgGrtO+elnW4p/h105ehyNp3z0s6/FT8OulLWZyabgAGAAAAAAc1jIt0+Ra2a9ZkbLGVbougvNI1jOk4yA8BQF4PGQenlwPUB4D0FBE6cyNwIq2RXInF3kZFRFZywrRYBq7TvnpZ1+Kv4ePSlrOQtO+elnYYrL7tHTPzMzk02wAMAAAAAA0GMsNtGXLFrud/qaeTOxtlljUjsZaU1nT5Uaati8/y1F80fVM3L8TTS3i82FTAVZZti9EvqjHnguss9N9lz1Muxj3gTozW+hJaYsq2YFqF5WpHuyAsPSvZHuyKJ3i8jee3kEkycyu8nFgRiWELspMqNXat89LO2xfoOFngpK53N3cmyba1mkwLgv2lRzmtpGWRfFJcWhHVmMq0AAyAAAAAAAAAAAEZU086T0pMkAMaeD6Tz04fpS1FE8C0X+S7RKS9TYAo1M8XqXE5rQ16ooni4uKo1pin6o3oG6Odli5PiqRelNfUplgGss2weiT9UdQBujkpYJrL8l+hxfqVux1Vnpz/S2diC/oca6bybV36GbCw4LlN3zTjHnyN8yR0QH6TSNOCikoq5LMkSAMq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48" name="AutoShape 4" descr="data:image/jpeg;base64,/9j/4AAQSkZJRgABAQAAAQABAAD/2wCEAAkGBxQSEhUUEBQVFRQVFBUVFBQUFBQUFBQUFBQWFhQUFBQYHCggGBolHBQUITEhJSkrLi4uFx8zODMsNygtLisBCgoKDg0OFw8PFCscFBwsLCwsLCwsLCwsLCwsLCwsLCwsLCwsLCw3NzcsLCwsLCwsMiwsLCwsNzcsLCwsNzcsLP/AABEIARkAswMBIgACEQEDEQH/xAAbAAEAAgMBAQAAAAAAAAAAAAAAAgMEBQYBB//EAEEQAAIBAQIGDwUHBAMAAAAAAAABAgMEEQUGITFxsRIiIzIzQVFhcnOBkaGywRMVUoLRFCQ0QpLh8FNiosJDY9L/xAAXAQEBAQEAAAAAAAAAAAAAAAAAAQID/8QAHBEBAQADAQEBAQAAAAAAAAAAAAECETFBIRJR/9oADAMBAAIRAxEAPwD7eACAAAAAAAAAAAAAAAAAAAAAAAAAAAAAAAGvw1a3Tgtjnk7r+TJeyjKr2qEN/JLm4+7OYFbDsFvU5PuX87DHssYzipNJt53dx35Sz7LD4V3G5jGdsSeHavEoJclzfqFh2ryQ7n9TL+yQ+FeJ59ih8Piy6n8T6x1h2p8MPH6kvf0/gj4lv2GHw+LPPsEOR941P4fUVh+X9Nd7+hJYff8AT/yf0PPd8OfvHu6HP3jUXdTWH/8Ar/y/Yl7/AFxwfein3bHlfgee7I8r8CahushYfh8Eu9Elh6n8Mv8AH6mJ7sXxPuPPdn93h+4/MN1m+/qfJPuX1JLDlL+7u/c17wZ/d4fuR92P4l3F/MN1tFhqlyv9LPVhij8X+MvoaidhuzyXcR+zpZnfoJ+Ybre08JUpO5TXamvFoyzkKlZI32AbT7Sknxxbj3ZV4NGbNLK2IAMqAAAafGbg49P/AFZuDU4yrco9NeWRZ0rBwLUvi1yPwZsTQYLrbGfM8jN+joy9AAA8PQAAAA9AAAAIFVptCgr3n4ke2iuoLn4kaW01XJ5Qr32zk22wplVMmBqrTUeyelnTYm8DLrH5YnLWnfvSzqcTeBl1j8sTNab8AGAAAA1WMi3L51qZtTWYwrcX0olnSuYpZzeWG0Xq59hoqTymdTZ0Zbu4GJQtPFIyk78wHoFwAAHtwAHtxVUtEVzgWXGPaLWo5I5WY1a1N/RGK2B5Vm272UTLJFUgJQZMrgWAae0796WdVibwMusflicraN+9LOqxN4GXWPyxM1pvgAYAAADXYfW4y0x8yNiYGHFuE/l8yLOjlILKZlNGBVbSvWe/0MCOMDjUnCcE1GKlsou5u9X3XP6nS1mS10sS2E2jR0cY6LzucelFvy3mbTwtQearD5nsfNcQbeFpZP7TzGDStEJb2UZdGUXqZaUZDtXMVytT4shU1/MpED2dVvjKmTZFxYFciDLJO7PkMeraqcd9UhHTOK1sBIqkY9ow3Z4b6tDsvn5UyVkt8KyTpNtO9p3NZuZq/wACbXVZECd5XEmVGqtG/elnU4ncDLrH5YnLWjfvSzqcTuBl1j8sTNab4AGAAAAwsMrcZ6FrRmmJhZbjPolnRx8lkZzNdX1qvRu7lkOouyPsOcqx3epzxkay7Fx5WJGmTVEvpwL4wKztiqzk1G6Mly6zMjTDpDRtq5qXFKX6mVyc/in+uX1NpKkQdImjbU1Nn8U/1S+pW4N573pbZtp0SEqAsWVrFZlyeBNUshnukR9nkMabam10ciOxxTpr2EbuJNPmd7yHO2mlkOkxSW4S6cvLEuPUy42MSRGJI6ObVWjfvSzqcTuBl1j8sTlbRv3pZ1eJ3Ay6x+WJnJpvQAYAAADGwmtyqdB6jJKLetyn0JamWDj48fZ6nO1194l0XqR0dPj0L1Ofti+8PQ/Kaz8MfUKRfExab213MidKpfF8yNMs2JKZh06uR6CcauTsGk2mmRbRhxqEZVHe9I0bZjINoxtmeKWe4mmtr2+I8aKFLbLt1EoyvkiWNSvLXvTfYp8BLpy8sTnbbLIdDij+Hl05eWJJPpb8bBEiKJG2GqtG+elnVYncDLrH5YnKWnfvSzq8T+Bl1j8sTN403oAMAAABVa1tJ9GWplpCutrLovUBxtJZ9CNDhCP3js/1N/R49HqaPCa+8LR6G8/DH1roS20dC1s8oz3y5nqPWsujI+8hDfPtNxipU559DJwqFVNZT240yi5EHIg0RqPiI0tcz2Es/YY7zFlPN3GVWKWX+chOm8v85CmCyllNZSVrFVaXkOnxR/Dy6cvLE5mqsh0+KXAT6cvLEnp4zokyESZpK1Np370s6zE97g+seqJyVp38tLOrxN4CXWPyxM1W+ABgAAAPJ5noZ6GBxlDP2eqNHhbh49mo3tHP2PWjQ4af3iGj0ZvIwa+r+fT6lUnkXaWzd7ndy5u0rmsi7TpHOveTQeSkeviPGiork8mYq2XN4l1xW459D1GVV+05vEkp8yEIXktjl7QqV+gm77gkTuIqE47U6TFJbhPrJeSJzs8x0WKPA1OsfkgZ9a8ZqzkyCzkjSNRat+9LOsxMW4S6yXlicnalt3pZ1uJ3APrH5YmaregAwAAAAADj6a2z7dZpMZHdVs/SmvBfU3iklUd+a+S8TAxmwZKoqc6W2dOeyceOUXdfsefJm4zplxMeufpLbS0vWU1TLgts2uXKnkafI0YtTO9LNIjTd6y8/wDMhF1ObWTpFbRWRS5vH9jydS7J/MqPGRnn7tSIryNa7i8SyEr78njz6CCgTprPo9UBLZciR6pM8uJIjbyrmOixOd9Cp1kvJA5yu9qzqMTctk+ep5mS9PGUs5Iis5MrNam0796Tq8T+AfWS8sTlLTv3pZ1mJ/APrJaoma03gAMAAAAAA4y2b+XTlrZkUajRThBbpLpy1snSOrK2vQp1N/BN8uaXesprq+LVOWWE5Rf9yUl6PxNlEmgOfeK9RPazpy0txfdczFqYt2jignolD1aOsTJbIbRw08B2hf8ADPs2L1MreCa/9Gp+hne7Nj2j5RtXCxwTX/o1P0SJRwNaHmoz7UlrZ2/tHykXUYHHwxetL/47tM4f+jJp4r1fzSpx0ybfco+p0kpsrlMi7aZYrxuuqVndyQio+Lv1G1sNClZ6Xs6Wyuvbvk73fJ3viEmVSA8RIiiZUam0796TrMT+AfWS1ROTte+ek6zE/gH1ktUTOTTeAAwAAAAADkMKLdZ9N6xSPcLrdZ9IjSOsZXommQiTQRJHpE9Ch4BeB4eM9IgRZBsmytgRkVyLJFUgPIlhXEmBq7Uts9J1mKC3B9OWpHKWnfPSdZilwHzy1Izk03QAMAAAAAA5TDS3WelakVUi7Dq3Wfy+VFFE6zjLIiSbK3K4xp1LwMiVo5CH2llAuIMiNp5UXRqJmA0FK4DYM8MenaOUvTvKPGVyLJFbAgyuRZIrkB5EmQiTA1do3z0nW4pcB88vQ5O0b56WdbinwHzy9DOStyADCgAAAADl8P8ACy0R1IxqJlYxcK+jEw4PIdZxkqSIHp4AAPAPTwACNxbSq3FYIrNUryDKac7i68qIyKpFkiuQHkSZBFgGrtO+elnW4p/h105ehyNp3z0s6/FT8OulLWZyabgAGAAAAAAc1jIt0+Ra2a9ZkbLGVbougvNI1jOk4yA8BQF4PGQenlwPUB4D0FBE6cyNwIq2RXInF3kZFRFZywrRYBq7TvnpZ1+Kv4ePSlrOQtO+elnYYrL7tHTPzMzk02wAMAAAAAA0GMsNtGXLFrud/qaeTOxtlljUjsZaU1nT5Uaati8/y1F80fVM3L8TTS3i82FTAVZZti9EvqjHnguss9N9lz1Muxj3gTozW+hJaYsq2YFqF5WpHuyAsPSvZHuyKJ3i8jee3kEkycyu8nFgRiWELspMqNXat89LO2xfoOFngpK53N3cmyba1mkwLgv2lRzmtpGWRfFJcWhHVmMq0AAyAAAAAAAAAAAEZU086T0pMkAMaeD6Tz04fpS1FE8C0X+S7RKS9TYAo1M8XqXE5rQ16ooni4uKo1pin6o3oG6Odli5PiqRelNfUplgGss2weiT9UdQBujkpYJrL8l+hxfqVux1Vnpz/S2diC/oca6bybV36GbCw4LlN3zTjHnyN8yR0QH6TSNOCikoq5LMkSAMq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50" name="AutoShape 6" descr="data:image/jpeg;base64,/9j/4AAQSkZJRgABAQAAAQABAAD/2wCEAAkGBxQSEhUUEBQVFRQVFBUVFBQUFBQUFBQUFBQWFhQUFBQYHCggGBolHBQUITEhJSkrLi4uFx8zODMsNygtLisBCgoKDg0OFw8PFCscFBwsLCwsLCwsLCwsLCwsLCwsLCwsLCwsLCw3NzcsLCwsLCwsMiwsLCwsNzcsLCwsNzcsLP/AABEIARkAswMBIgACEQEDEQH/xAAbAAEAAgMBAQAAAAAAAAAAAAAAAgMEBQYBB//EAEEQAAIBAQIGDwUHBAMAAAAAAAABAgMEEQUGITFxsRIiIzIzQVFhcnOBkaGywRMVUoLRFCQ0QpLh8FNiosJDY9L/xAAXAQEBAQEAAAAAAAAAAAAAAAAAAQID/8QAHBEBAQADAQEBAQAAAAAAAAAAAAECETFBIRJR/9oADAMBAAIRAxEAPwD7eACAAAAAAAAAAAAAAAAAAAAAAAAAAAAAAAGvw1a3Tgtjnk7r+TJeyjKr2qEN/JLm4+7OYFbDsFvU5PuX87DHssYzipNJt53dx35Sz7LD4V3G5jGdsSeHavEoJclzfqFh2ryQ7n9TL+yQ+FeJ59ih8Piy6n8T6x1h2p8MPH6kvf0/gj4lv2GHw+LPPsEOR941P4fUVh+X9Nd7+hJYff8AT/yf0PPd8OfvHu6HP3jUXdTWH/8Ar/y/Yl7/AFxwfein3bHlfgee7I8r8CahushYfh8Eu9Elh6n8Mv8AH6mJ7sXxPuPPdn93h+4/MN1m+/qfJPuX1JLDlL+7u/c17wZ/d4fuR92P4l3F/MN1tFhqlyv9LPVhij8X+MvoaidhuzyXcR+zpZnfoJ+Ybre08JUpO5TXamvFoyzkKlZI32AbT7Sknxxbj3ZV4NGbNLK2IAMqAAAafGbg49P/AFZuDU4yrco9NeWRZ0rBwLUvi1yPwZsTQYLrbGfM8jN+joy9AAA8PQAAAA9AAAAIFVptCgr3n4ke2iuoLn4kaW01XJ5Qr32zk22wplVMmBqrTUeyelnTYm8DLrH5YnLWnfvSzqcTeBl1j8sTNab8AGAAAA1WMi3L51qZtTWYwrcX0olnSuYpZzeWG0Xq59hoqTymdTZ0Zbu4GJQtPFIyk78wHoFwAAHtwAHtxVUtEVzgWXGPaLWo5I5WY1a1N/RGK2B5Vm272UTLJFUgJQZMrgWAae0796WdVibwMusflicraN+9LOqxN4GXWPyxM1pvgAYAAADXYfW4y0x8yNiYGHFuE/l8yLOjlILKZlNGBVbSvWe/0MCOMDjUnCcE1GKlsou5u9X3XP6nS1mS10sS2E2jR0cY6LzucelFvy3mbTwtQearD5nsfNcQbeFpZP7TzGDStEJb2UZdGUXqZaUZDtXMVytT4shU1/MpED2dVvjKmTZFxYFciDLJO7PkMeraqcd9UhHTOK1sBIqkY9ow3Z4b6tDsvn5UyVkt8KyTpNtO9p3NZuZq/wACbXVZECd5XEmVGqtG/elnU4ncDLrH5YnLWjfvSzqcTuBl1j8sTNab4AGAAAAwsMrcZ6FrRmmJhZbjPolnRx8lkZzNdX1qvRu7lkOouyPsOcqx3epzxkay7Fx5WJGmTVEvpwL4wKztiqzk1G6Mly6zMjTDpDRtq5qXFKX6mVyc/in+uX1NpKkQdImjbU1Nn8U/1S+pW4N573pbZtp0SEqAsWVrFZlyeBNUshnukR9nkMabam10ciOxxTpr2EbuJNPmd7yHO2mlkOkxSW4S6cvLEuPUy42MSRGJI6ObVWjfvSzqcTuBl1j8sTlbRv3pZ1eJ3Ay6x+WJnJpvQAYAAADGwmtyqdB6jJKLetyn0JamWDj48fZ6nO1194l0XqR0dPj0L1Ofti+8PQ/Kaz8MfUKRfExab213MidKpfF8yNMs2JKZh06uR6CcauTsGk2mmRbRhxqEZVHe9I0bZjINoxtmeKWe4mmtr2+I8aKFLbLt1EoyvkiWNSvLXvTfYp8BLpy8sTnbbLIdDij+Hl05eWJJPpb8bBEiKJG2GqtG+elnVYncDLrH5YnKWnfvSzq8T+Bl1j8sTN403oAMAAABVa1tJ9GWplpCutrLovUBxtJZ9CNDhCP3js/1N/R49HqaPCa+8LR6G8/DH1roS20dC1s8oz3y5nqPWsujI+8hDfPtNxipU559DJwqFVNZT240yi5EHIg0RqPiI0tcz2Es/YY7zFlPN3GVWKWX+chOm8v85CmCyllNZSVrFVaXkOnxR/Dy6cvLE5mqsh0+KXAT6cvLEnp4zokyESZpK1Np370s6zE97g+seqJyVp38tLOrxN4CXWPyxM1W+ABgAAAPJ5noZ6GBxlDP2eqNHhbh49mo3tHP2PWjQ4af3iGj0ZvIwa+r+fT6lUnkXaWzd7ndy5u0rmsi7TpHOveTQeSkeviPGiork8mYq2XN4l1xW459D1GVV+05vEkp8yEIXktjl7QqV+gm77gkTuIqE47U6TFJbhPrJeSJzs8x0WKPA1OsfkgZ9a8ZqzkyCzkjSNRat+9LOsxMW4S6yXlicnalt3pZ1uJ3APrH5YmaregAwAAAAADj6a2z7dZpMZHdVs/SmvBfU3iklUd+a+S8TAxmwZKoqc6W2dOeyceOUXdfsefJm4zplxMeufpLbS0vWU1TLgts2uXKnkafI0YtTO9LNIjTd6y8/wDMhF1ObWTpFbRWRS5vH9jydS7J/MqPGRnn7tSIryNa7i8SyEr78njz6CCgTprPo9UBLZciR6pM8uJIjbyrmOixOd9Cp1kvJA5yu9qzqMTctk+ep5mS9PGUs5Iis5MrNam0796Tq8T+AfWS8sTlLTv3pZ1mJ/APrJaoma03gAMAAAAAA4y2b+XTlrZkUajRThBbpLpy1snSOrK2vQp1N/BN8uaXesprq+LVOWWE5Rf9yUl6PxNlEmgOfeK9RPazpy0txfdczFqYt2jignolD1aOsTJbIbRw08B2hf8ADPs2L1MreCa/9Gp+hne7Nj2j5RtXCxwTX/o1P0SJRwNaHmoz7UlrZ2/tHykXUYHHwxetL/47tM4f+jJp4r1fzSpx0ybfco+p0kpsrlMi7aZYrxuuqVndyQio+Lv1G1sNClZ6Xs6Wyuvbvk73fJ3viEmVSA8RIiiZUam0796TrMT+AfWS1ROTte+ek6zE/gH1ktUTOTTeAAwAAAAADkMKLdZ9N6xSPcLrdZ9IjSOsZXommQiTQRJHpE9Ch4BeB4eM9IgRZBsmytgRkVyLJFUgPIlhXEmBq7Uts9J1mKC3B9OWpHKWnfPSdZilwHzy1Izk03QAMAAAAAA5TDS3WelakVUi7Dq3Wfy+VFFE6zjLIiSbK3K4xp1LwMiVo5CH2llAuIMiNp5UXRqJmA0FK4DYM8MenaOUvTvKPGVyLJFbAgyuRZIrkB5EmQiTA1do3z0nW4pcB88vQ5O0b56WdbinwHzy9DOStyADCgAAAADl8P8ACy0R1IxqJlYxcK+jEw4PIdZxkqSIHp4AAPAPTwACNxbSq3FYIrNUryDKac7i68qIyKpFkiuQHkSZBFgGrtO+elnW4p/h105ehyNp3z0s6/FT8OulLWZyabgAGAAAAAAc1jIt0+Ra2a9ZkbLGVbougvNI1jOk4yA8BQF4PGQenlwPUB4D0FBE6cyNwIq2RXInF3kZFRFZywrRYBq7TvnpZ1+Kv4ePSlrOQtO+elnYYrL7tHTPzMzk02wAMAAAAAA0GMsNtGXLFrud/qaeTOxtlljUjsZaU1nT5Uaati8/y1F80fVM3L8TTS3i82FTAVZZti9EvqjHnguss9N9lz1Muxj3gTozW+hJaYsq2YFqF5WpHuyAsPSvZHuyKJ3i8jee3kEkycyu8nFgRiWELspMqNXat89LO2xfoOFngpK53N3cmyba1mkwLgv2lRzmtpGWRfFJcWhHVmMq0AAyAAAAAAAAAAAEZU086T0pMkAMaeD6Tz04fpS1FE8C0X+S7RKS9TYAo1M8XqXE5rQ16ooni4uKo1pin6o3oG6Odli5PiqRelNfUplgGss2weiT9UdQBujkpYJrL8l+hxfqVux1Vnpz/S2diC/oca6bybV36GbCw4LlN3zTjHnyN8yR0QH6TSNOCikoq5LMkSAMq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" name="29 Recortar rectángulo de esquina sencilla"/>
          <p:cNvSpPr/>
          <p:nvPr/>
        </p:nvSpPr>
        <p:spPr>
          <a:xfrm>
            <a:off x="1043608" y="3212976"/>
            <a:ext cx="2088232" cy="2664296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 rot="16200000">
            <a:off x="721700" y="5911148"/>
            <a:ext cx="353712" cy="141943"/>
            <a:chOff x="3061" y="3249"/>
            <a:chExt cx="227" cy="90"/>
          </a:xfrm>
        </p:grpSpPr>
        <p:sp>
          <p:nvSpPr>
            <p:cNvPr id="32" name="AutoShape 53"/>
            <p:cNvSpPr>
              <a:spLocks noChangeArrowheads="1"/>
            </p:cNvSpPr>
            <p:nvPr/>
          </p:nvSpPr>
          <p:spPr bwMode="auto">
            <a:xfrm>
              <a:off x="3061" y="3249"/>
              <a:ext cx="182" cy="9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3" name="AutoShape 54"/>
            <p:cNvSpPr>
              <a:spLocks noChangeArrowheads="1"/>
            </p:cNvSpPr>
            <p:nvPr/>
          </p:nvSpPr>
          <p:spPr bwMode="auto">
            <a:xfrm>
              <a:off x="3243" y="3249"/>
              <a:ext cx="45" cy="45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114" name="113 Grupo"/>
          <p:cNvGrpSpPr/>
          <p:nvPr/>
        </p:nvGrpSpPr>
        <p:grpSpPr>
          <a:xfrm>
            <a:off x="2725918" y="4005064"/>
            <a:ext cx="360040" cy="1008112"/>
            <a:chOff x="2699792" y="4293096"/>
            <a:chExt cx="360040" cy="1008112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71800" y="4365104"/>
              <a:ext cx="24765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71800" y="4869160"/>
              <a:ext cx="24765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36 Rectángulo"/>
            <p:cNvSpPr/>
            <p:nvPr/>
          </p:nvSpPr>
          <p:spPr>
            <a:xfrm>
              <a:off x="2699792" y="4293096"/>
              <a:ext cx="360040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2699792" y="4797152"/>
              <a:ext cx="360040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 rot="16200000">
            <a:off x="2404334" y="5191069"/>
            <a:ext cx="353712" cy="141943"/>
            <a:chOff x="3061" y="3249"/>
            <a:chExt cx="227" cy="90"/>
          </a:xfrm>
        </p:grpSpPr>
        <p:sp>
          <p:nvSpPr>
            <p:cNvPr id="40" name="AutoShape 53"/>
            <p:cNvSpPr>
              <a:spLocks noChangeArrowheads="1"/>
            </p:cNvSpPr>
            <p:nvPr/>
          </p:nvSpPr>
          <p:spPr bwMode="auto">
            <a:xfrm>
              <a:off x="3061" y="3249"/>
              <a:ext cx="182" cy="9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1" name="AutoShape 54"/>
            <p:cNvSpPr>
              <a:spLocks noChangeArrowheads="1"/>
            </p:cNvSpPr>
            <p:nvPr/>
          </p:nvSpPr>
          <p:spPr bwMode="auto">
            <a:xfrm>
              <a:off x="3243" y="3249"/>
              <a:ext cx="45" cy="45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43" name="42 Trapecio"/>
          <p:cNvSpPr/>
          <p:nvPr/>
        </p:nvSpPr>
        <p:spPr>
          <a:xfrm rot="20141608">
            <a:off x="1872918" y="3247022"/>
            <a:ext cx="214313" cy="227012"/>
          </a:xfrm>
          <a:prstGeom prst="trapezoid">
            <a:avLst>
              <a:gd name="adj" fmla="val 405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 rot="8182961">
            <a:off x="2699932" y="3603420"/>
            <a:ext cx="353712" cy="141943"/>
            <a:chOff x="3061" y="3249"/>
            <a:chExt cx="227" cy="90"/>
          </a:xfrm>
        </p:grpSpPr>
        <p:sp>
          <p:nvSpPr>
            <p:cNvPr id="45" name="AutoShape 53"/>
            <p:cNvSpPr>
              <a:spLocks noChangeArrowheads="1"/>
            </p:cNvSpPr>
            <p:nvPr/>
          </p:nvSpPr>
          <p:spPr bwMode="auto">
            <a:xfrm>
              <a:off x="3061" y="3249"/>
              <a:ext cx="182" cy="9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6" name="AutoShape 54"/>
            <p:cNvSpPr>
              <a:spLocks noChangeArrowheads="1"/>
            </p:cNvSpPr>
            <p:nvPr/>
          </p:nvSpPr>
          <p:spPr bwMode="auto">
            <a:xfrm>
              <a:off x="3243" y="3249"/>
              <a:ext cx="45" cy="45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7" name="50 Grupo"/>
          <p:cNvGrpSpPr/>
          <p:nvPr/>
        </p:nvGrpSpPr>
        <p:grpSpPr>
          <a:xfrm>
            <a:off x="2601658" y="5085184"/>
            <a:ext cx="576064" cy="216024"/>
            <a:chOff x="3465754" y="4005064"/>
            <a:chExt cx="576064" cy="216024"/>
          </a:xfrm>
        </p:grpSpPr>
        <p:sp>
          <p:nvSpPr>
            <p:cNvPr id="47" name="46 Recortar rectángulo de esquina diagonal"/>
            <p:cNvSpPr/>
            <p:nvPr/>
          </p:nvSpPr>
          <p:spPr>
            <a:xfrm>
              <a:off x="3563888" y="4005064"/>
              <a:ext cx="360040" cy="216024"/>
            </a:xfrm>
            <a:prstGeom prst="snip2DiagRect">
              <a:avLst/>
            </a:prstGeom>
            <a:solidFill>
              <a:srgbClr val="CCEC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rgbClr val="FF0000"/>
                </a:solidFill>
              </a:endParaRPr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3465754" y="4005064"/>
              <a:ext cx="576064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dirty="0" smtClean="0">
                  <a:solidFill>
                    <a:srgbClr val="FF0000"/>
                  </a:solidFill>
                </a:rPr>
                <a:t>DVR</a:t>
              </a:r>
              <a:endParaRPr lang="es-ES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51 Grupo"/>
          <p:cNvGrpSpPr/>
          <p:nvPr/>
        </p:nvGrpSpPr>
        <p:grpSpPr>
          <a:xfrm>
            <a:off x="2616659" y="5347090"/>
            <a:ext cx="576064" cy="216024"/>
            <a:chOff x="3465754" y="4306159"/>
            <a:chExt cx="576064" cy="216024"/>
          </a:xfrm>
        </p:grpSpPr>
        <p:sp>
          <p:nvSpPr>
            <p:cNvPr id="49" name="48 Recortar rectángulo de esquina diagonal"/>
            <p:cNvSpPr/>
            <p:nvPr/>
          </p:nvSpPr>
          <p:spPr>
            <a:xfrm>
              <a:off x="3563888" y="4306159"/>
              <a:ext cx="360040" cy="216024"/>
            </a:xfrm>
            <a:prstGeom prst="snip2DiagRect">
              <a:avLst/>
            </a:prstGeom>
            <a:solidFill>
              <a:srgbClr val="CCEC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rgbClr val="FF0000"/>
                </a:solidFill>
              </a:endParaRPr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3465754" y="4306159"/>
              <a:ext cx="576064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dirty="0" smtClean="0">
                  <a:solidFill>
                    <a:srgbClr val="FF0000"/>
                  </a:solidFill>
                </a:rPr>
                <a:t>C.A.</a:t>
              </a:r>
              <a:endParaRPr lang="es-E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0" name="59 Rayo"/>
          <p:cNvSpPr/>
          <p:nvPr/>
        </p:nvSpPr>
        <p:spPr>
          <a:xfrm rot="6288518">
            <a:off x="1067237" y="4876725"/>
            <a:ext cx="504056" cy="288032"/>
          </a:xfrm>
          <a:prstGeom prst="lightningBolt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" name="70 Grupo"/>
          <p:cNvGrpSpPr/>
          <p:nvPr/>
        </p:nvGrpSpPr>
        <p:grpSpPr>
          <a:xfrm>
            <a:off x="2614721" y="5615366"/>
            <a:ext cx="576064" cy="216024"/>
            <a:chOff x="4139952" y="2708920"/>
            <a:chExt cx="576064" cy="216024"/>
          </a:xfrm>
        </p:grpSpPr>
        <p:sp>
          <p:nvSpPr>
            <p:cNvPr id="69" name="68 Recortar rectángulo de esquina diagonal"/>
            <p:cNvSpPr/>
            <p:nvPr/>
          </p:nvSpPr>
          <p:spPr>
            <a:xfrm>
              <a:off x="4238086" y="2708920"/>
              <a:ext cx="360040" cy="216024"/>
            </a:xfrm>
            <a:prstGeom prst="snip2DiagRect">
              <a:avLst/>
            </a:prstGeom>
            <a:solidFill>
              <a:srgbClr val="CCEC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rgbClr val="FF0000"/>
                </a:solidFill>
              </a:endParaRPr>
            </a:p>
          </p:txBody>
        </p:sp>
        <p:sp>
          <p:nvSpPr>
            <p:cNvPr id="70" name="69 Rectángulo"/>
            <p:cNvSpPr/>
            <p:nvPr/>
          </p:nvSpPr>
          <p:spPr>
            <a:xfrm>
              <a:off x="4139952" y="2708920"/>
              <a:ext cx="576064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900" dirty="0" smtClean="0">
                  <a:solidFill>
                    <a:srgbClr val="FF0000"/>
                  </a:solidFill>
                </a:rPr>
                <a:t>Audio</a:t>
              </a:r>
              <a:endParaRPr lang="es-ES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102 Grupo"/>
          <p:cNvGrpSpPr/>
          <p:nvPr/>
        </p:nvGrpSpPr>
        <p:grpSpPr>
          <a:xfrm>
            <a:off x="962706" y="5314152"/>
            <a:ext cx="1233030" cy="1355208"/>
            <a:chOff x="1701430" y="4594072"/>
            <a:chExt cx="1233030" cy="1355208"/>
          </a:xfrm>
        </p:grpSpPr>
        <p:sp>
          <p:nvSpPr>
            <p:cNvPr id="84" name="83 Llamada ovalada"/>
            <p:cNvSpPr/>
            <p:nvPr/>
          </p:nvSpPr>
          <p:spPr>
            <a:xfrm>
              <a:off x="1710324" y="5301208"/>
              <a:ext cx="1152128" cy="648072"/>
            </a:xfrm>
            <a:prstGeom prst="wedgeEllipseCallout">
              <a:avLst>
                <a:gd name="adj1" fmla="val 31334"/>
                <a:gd name="adj2" fmla="val -74564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/>
            </a:p>
          </p:txBody>
        </p:sp>
        <p:sp>
          <p:nvSpPr>
            <p:cNvPr id="85" name="84 Rectángulo"/>
            <p:cNvSpPr/>
            <p:nvPr/>
          </p:nvSpPr>
          <p:spPr>
            <a:xfrm>
              <a:off x="1701430" y="5373216"/>
              <a:ext cx="1233030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s-ES" sz="1050" dirty="0" smtClean="0">
                  <a:solidFill>
                    <a:srgbClr val="FF0000"/>
                  </a:solidFill>
                </a:rPr>
                <a:t>Retírese </a:t>
              </a:r>
            </a:p>
            <a:p>
              <a:pPr algn="ctr"/>
              <a:r>
                <a:rPr lang="es-ES" sz="1050" dirty="0" smtClean="0">
                  <a:solidFill>
                    <a:srgbClr val="FF0000"/>
                  </a:solidFill>
                </a:rPr>
                <a:t>Inmediatamente!!</a:t>
              </a:r>
              <a:endParaRPr lang="es-ES" sz="1050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93 Grupo"/>
            <p:cNvGrpSpPr/>
            <p:nvPr/>
          </p:nvGrpSpPr>
          <p:grpSpPr>
            <a:xfrm rot="16680057">
              <a:off x="2208362" y="4592121"/>
              <a:ext cx="563721" cy="567624"/>
              <a:chOff x="3650278" y="3558607"/>
              <a:chExt cx="563721" cy="567624"/>
            </a:xfrm>
          </p:grpSpPr>
          <p:sp>
            <p:nvSpPr>
              <p:cNvPr id="91" name="90 Arco"/>
              <p:cNvSpPr/>
              <p:nvPr/>
            </p:nvSpPr>
            <p:spPr>
              <a:xfrm rot="176741">
                <a:off x="3828625" y="3558607"/>
                <a:ext cx="385374" cy="406768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2" name="91 Arco"/>
              <p:cNvSpPr/>
              <p:nvPr/>
            </p:nvSpPr>
            <p:spPr>
              <a:xfrm rot="155387">
                <a:off x="3739920" y="3643936"/>
                <a:ext cx="385374" cy="406768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3" name="92 Arco"/>
              <p:cNvSpPr/>
              <p:nvPr/>
            </p:nvSpPr>
            <p:spPr>
              <a:xfrm rot="266641">
                <a:off x="3650278" y="3719463"/>
                <a:ext cx="385374" cy="406768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04" name="103 Grupo"/>
          <p:cNvGrpSpPr/>
          <p:nvPr/>
        </p:nvGrpSpPr>
        <p:grpSpPr>
          <a:xfrm>
            <a:off x="6732240" y="5517232"/>
            <a:ext cx="1584176" cy="936104"/>
            <a:chOff x="6660232" y="3212976"/>
            <a:chExt cx="1728192" cy="936104"/>
          </a:xfrm>
        </p:grpSpPr>
        <p:pic>
          <p:nvPicPr>
            <p:cNvPr id="6158" name="Picture 1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732240" y="3212976"/>
              <a:ext cx="1440160" cy="580135"/>
            </a:xfrm>
            <a:prstGeom prst="rect">
              <a:avLst/>
            </a:prstGeom>
            <a:ln w="28575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11" name="Text Box 4"/>
            <p:cNvSpPr txBox="1">
              <a:spLocks noChangeArrowheads="1"/>
            </p:cNvSpPr>
            <p:nvPr/>
          </p:nvSpPr>
          <p:spPr bwMode="auto">
            <a:xfrm>
              <a:off x="6660232" y="3748970"/>
              <a:ext cx="17281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bg2"/>
                  </a:solidFill>
                  <a:latin typeface="Verdana" pitchFamily="34" charset="0"/>
                </a:rPr>
                <a:t>Central Redundante </a:t>
              </a:r>
            </a:p>
            <a:p>
              <a:pPr algn="ctr"/>
              <a:r>
                <a:rPr lang="es-ES" sz="900" dirty="0" smtClean="0">
                  <a:solidFill>
                    <a:schemeClr val="bg2"/>
                  </a:solidFill>
                  <a:latin typeface="Verdana" pitchFamily="34" charset="0"/>
                </a:rPr>
                <a:t>Procesamiento</a:t>
              </a:r>
              <a:r>
                <a:rPr lang="es-ES" sz="1000" dirty="0" smtClean="0">
                  <a:solidFill>
                    <a:schemeClr val="bg2"/>
                  </a:solidFill>
                  <a:latin typeface="Verdana" pitchFamily="34" charset="0"/>
                </a:rPr>
                <a:t> Señales</a:t>
              </a:r>
              <a:endParaRPr lang="es-ES" sz="1000" dirty="0">
                <a:solidFill>
                  <a:schemeClr val="bg2"/>
                </a:solidFill>
                <a:latin typeface="Verdana" pitchFamily="34" charset="0"/>
              </a:endParaRPr>
            </a:p>
          </p:txBody>
        </p:sp>
      </p:grpSp>
      <p:grpSp>
        <p:nvGrpSpPr>
          <p:cNvPr id="105" name="104 Grupo"/>
          <p:cNvGrpSpPr/>
          <p:nvPr/>
        </p:nvGrpSpPr>
        <p:grpSpPr>
          <a:xfrm>
            <a:off x="6908376" y="3390047"/>
            <a:ext cx="1728192" cy="890864"/>
            <a:chOff x="4860032" y="1886635"/>
            <a:chExt cx="1728192" cy="890864"/>
          </a:xfrm>
        </p:grpSpPr>
        <p:pic>
          <p:nvPicPr>
            <p:cNvPr id="6163" name="Picture 1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48064" y="2132856"/>
              <a:ext cx="1152128" cy="644643"/>
            </a:xfrm>
            <a:prstGeom prst="rect">
              <a:avLst/>
            </a:prstGeom>
            <a:ln w="127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17" name="Text Box 4"/>
            <p:cNvSpPr txBox="1">
              <a:spLocks noChangeArrowheads="1"/>
            </p:cNvSpPr>
            <p:nvPr/>
          </p:nvSpPr>
          <p:spPr bwMode="auto">
            <a:xfrm>
              <a:off x="4860032" y="1886635"/>
              <a:ext cx="172819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bg2"/>
                  </a:solidFill>
                  <a:latin typeface="Verdana" pitchFamily="34" charset="0"/>
                </a:rPr>
                <a:t>CLIENTE</a:t>
              </a:r>
              <a:endParaRPr lang="es-ES" sz="1000" dirty="0">
                <a:solidFill>
                  <a:schemeClr val="bg2"/>
                </a:solidFill>
                <a:latin typeface="Verdana" pitchFamily="34" charset="0"/>
              </a:endParaRPr>
            </a:p>
          </p:txBody>
        </p:sp>
      </p:grp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0560" y="3751312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171 Grupo"/>
          <p:cNvGrpSpPr/>
          <p:nvPr/>
        </p:nvGrpSpPr>
        <p:grpSpPr>
          <a:xfrm>
            <a:off x="731198" y="3102864"/>
            <a:ext cx="2562652" cy="2695825"/>
            <a:chOff x="789665" y="2344021"/>
            <a:chExt cx="2562652" cy="2695825"/>
          </a:xfrm>
        </p:grpSpPr>
        <p:sp>
          <p:nvSpPr>
            <p:cNvPr id="167" name="166 Triángulo isósceles"/>
            <p:cNvSpPr/>
            <p:nvPr/>
          </p:nvSpPr>
          <p:spPr>
            <a:xfrm rot="10800000">
              <a:off x="789665" y="4620735"/>
              <a:ext cx="284495" cy="419111"/>
            </a:xfrm>
            <a:prstGeom prst="triangle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9" name="168 Triángulo isósceles"/>
            <p:cNvSpPr/>
            <p:nvPr/>
          </p:nvSpPr>
          <p:spPr>
            <a:xfrm rot="10800000">
              <a:off x="2469564" y="3904478"/>
              <a:ext cx="284495" cy="419111"/>
            </a:xfrm>
            <a:prstGeom prst="triangle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8" name="167 Triángulo isósceles"/>
            <p:cNvSpPr/>
            <p:nvPr/>
          </p:nvSpPr>
          <p:spPr>
            <a:xfrm rot="2673323">
              <a:off x="2512571" y="3031757"/>
              <a:ext cx="284495" cy="419111"/>
            </a:xfrm>
            <a:prstGeom prst="triangle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6" name="165 Triángulo isósceles"/>
            <p:cNvSpPr/>
            <p:nvPr/>
          </p:nvSpPr>
          <p:spPr>
            <a:xfrm rot="18591305">
              <a:off x="3000514" y="2276713"/>
              <a:ext cx="284495" cy="419111"/>
            </a:xfrm>
            <a:prstGeom prst="triangle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26" name="AutoShape 2" descr="data:image/jpeg;base64,/9j/4AAQSkZJRgABAQAAAQABAAD/2wCEAAkGBhQSERUUEhMVFRUVFxQVFBUXFxQXGBgYFRcVFxUVFxYXHSYfGRojGRcWIC8gIycpLC4tFyAyNTAqNSYsLCkBCQoKDgwOGg8PGiwkHSUpLCwsKiosLCwsKSwsLCkpKSwsKSwsLCksLCwsLCksKSwsLCwpLCwsLCwsLCosKSwsLP/AABEIALcBEwMBIgACEQEDEQH/xAAcAAEAAQUBAQAAAAAAAAAAAAAABgEDBAUHAgj/xABMEAABAwIDBAcDCgIGBwkAAAABAAIDBBESITEFBkFRBxMiYXGBkTJSoRQjM0JikrHB0fCC4RVTcqKy8QhjpLPCw9IWJDRDVHODk5T/xAAaAQEAAwEBAQAAAAAAAAAAAAAAAQIDBAUG/8QAMBEAAgIBAwMDAgILAAAAAAAAAAECAxEEITESQVEFExRhcTKRBiIjQkNSgaGxweH/2gAMAwEAAhEDEQA/AO4oiIAiIgCIiAIiIAiIgCIiAIiIAiIgCKhWi3x3o+Q0xmwh7sTWRsJIDnHPMgGwDQ46cFDaSyy8ISnJRistm+Rcef001VrimgGmr5Dl6BB031H/AKSE/wDyyD/gKy9+vyeg/SdYv4b/ALHYUXGqjp/kjID6JhuLjDOfjeNVH+kazjQv8pmfm1apprKPPsrlXJwmsNHZEXII/wDSKhv2qOYeD43fotuzpxprdqlqweNmwH/mhQ5KPLLV0WW/gi39jpCLnbOm6jJzhqx4xxZfdlKy4+mSgPtGdvcYJPXs3UdcfJo9Lev3H+TJyihI6Ydm3+ll/wDz1H/QtvsXfikq5Orp5sT7YsJZI02GpGJova49VPUvJm6bEsuL/I36LyHL0rGQREQBERAEREAREQBERAEREAREQBERAEREAREQBEWs2/t1lLC6WQ5DQXsSeQ+HrxQGyuuJ9Ne8H/e46d2JrY4xIMjZzpSRiy4AMA8cSy5ek2d7iS6SMcGxsp3Hz60ZeFz489VtjeaCoANY7G6xa0up2Ndbl1sGIgZk5cSVScFOPSzo02olprVbFJteSGt2gxzcjplezvzC8CrZ7zfUKQP2Xs5zRgkbG4kmzZJwc7e0Zo2tFvHzVr/sNTvNoqnE7k2Wmktnnf5z93XJ8ReT6FfpFNRX6qz3/wCEL2vUB0pzBAAGvdc/n6rDH7H77/wXSm9FzDkJKg+EJeB4lrS34rCl6NY72bUtBGodGL+gcF2RiopJHzl9ruslY+7yQelZd7R3geV/81JnLLHRtJe8U8LiO94/w4lg1m7NbE4twPfb6zbuabgaYgPw4LmvolZhpns+lep1aKEozTbb7F6LN3qvVRwWBLHMwdpkgNuLBr6LwxtUdIZHeEUh+IXKtNNn0MvWtLBptvfxv/szTq3xP4fyW33c2saWqhmvkx4xf2D2ZP7pPootUV0jLB8eA3+sHt4d6vNqJz7MRsdDhdbnqclK09iaaRnP1nRTrnCTeJfRn1e0iwXq641sjfLa8UMUbaSSUNY1oead9rNa0DttOBwFiL4s9VuY9/8AaDG/PU1Ow85Z6eFvfn1zjy4L0lI+B6lnY6ai53B0nuaPnfkd+TJ5pOWjoIZQeOWSnGzNptnYHsINwDkbjMAgg8WkEEHiCCrFjMREQBERAEREAREQBERAEREAREQBERAERWp5wxpc42AFye4ICztLaLIIzJI4Na0XJ8M7DvyK4hvTvM+tmxkkRtyjZwAz7Vuf6nS9lmb773mskwsNoWHsi/tEHU91x6gcAC6MoAsPakd2ZC5BGmvG6zFRzbgjnkgNTTbJmfpGWj3nZD9Ssulpwxz2ucDmBna2l9D4/BbyObHHZpOQsTY5WUVcwEm+ZuQTfis4ss0kjcNjHAAeFh+CzI9qTNADZ5gBo0SygfdDrfBRlseeRKzKSWzs3G1jqclbJGDOrt6apj7GQObYWa+OB45G+Jl/iV6i32mHtRwEcAI3Qj/Z3x381rK6PrHtwuAy7+88PBbfZG5uORokkc5vtPaxpvgbm4X1ubhg+09o4gGHyRh4JV/SWCkinmY4Pfa0McsjGOx9pmIvxvbaJuM65ysHO2sk3rOK7aeEDk91VL8HShp+6sPfHbwdUmP6sN2dm2EyE3lLR7ocMA+zEzkFpf6Rb3+isCQM3onbfB1MV/6unp2H1wX9VWm3qqhJGTUy2bJGSA7A0gPbcObGGtItfIiyjv8ASTe9VfWNLSA61wQPMKQSLfCG1U4XJAZE1pJJuGRsjcc+b2OWlawDQAeAA/BSLfmUOmikuLSwhzByaXvkb54ZmHzUeBQFSV0Lor224xup9ZKe5Y3L5yAm5jF/rMLrt0yeBpcrnqvbI2m6mqWTM1aQ63vYcns/ia4j05ID6LgnDmhwNwRcK4tNR1jMLZ43XgmAefsl1rPyyAOjuRz94rcXQFUVLogKoiIAiIgCIiAIiIAiKhKAqiw9o7Xhp24p5Y4m55vc1t7Z5XOZ8FDdr9M1BFcRufUHP6Ntm3/tvsLd4uobS5KuSXLJ454GZOQ1XJekLfMzuNPA75tps9w+sfdvy/et8MQ2j0lyy1ss460QSRiP5N17g0WaAHg4SGuv2sm6k5rWB9LJpPLCeU8fWt7/AJyE3zP+r8TqqKyL7lFdB9y+J221A8crfovBrGe8D4XPxXkbsTP7UBjqOfUSNeTzvGC2QAcy1aiSlcx2F7XNdxa8Frh4tcL+a0NTbO2g3vPp+qxK3aBIsLi+vh+wrdO+2R8lWtpTgEmovby/zuoYfB4pHPeWxB5DXOta+WfGy3W0N3GxMxsc4kag2sdL8rKOxv4jh6qazVrJICMYuWH1sePisysNyKDX0VbZj981RvH98P5o42zUo17FI3hrg7ln+/VdF2dVinpHVLiGucB1V7ZG7mw5Z3u9sknhTt5m3P8AZFAaqeOIdkE9p3usHalkPg0OPkBxspPvtVCSohpGDq2RWxty7L3taAzLL5uFsUfiHKfqU6iLNffjfnfXxKo9g5fvJSOs3ajbGSzFiaCQb65cRoo8eHl+qglFcI5KyAOSyFaDRyUpktEn3sYH0dBJYgmEAnhkyOIDPugB81FRHyKle0O3semOL6OaVpHIB8vHwnhWhoNhzT/QQyS97I3OH3hl8VbJXBiiR40d8VSSqkFjrY93Hsn8VvDuhIz/AMRUU1Na92vmD5Mv9VDjPkSD3LzJBQRgh0tRUmxyjYyCPTi6TE8jvAaVR2RjyzOVkI8snfQ7vTjx0cvfJDfQg/SR5993W73clJd6N8TsvAZIJJadxsJWObeM8I3Ndrlo6+drai55FRb1CAtdS00MUgAtK/HNJfDhcQZDhaSCfZaMss1h7X3mqaoWqJ5JG5dgmzMtDgbZt++ywnqoLg5Z62C2idRHTxQf1dSP4IvykVFxvAOQ9Aix+UzH5z8H1eiIvRPUCItXtveemo2h1TM2MOvhB1dbXC0XJtlw4hBnBs0uuZbX6daVlxTwyzHm60TPjd3q0KF7W6Z6+W4jMcDfsNxO+/Jf1ACzdsUYyvgu53+WYNBLiGgakmwHiSottbpQ2fT3Dqlsjh9WK8puDYglvZB7iQvnnaO2Jqg3nmklP23ucBfWwJs3wACw7rF6jwjCWq8I6/tbp71FLSnudM4D+5Hf/F5KGbX6Udoz61Bjb7sIEY+9m/8AvKJosnbJ9zCV05dz3NM57sT3Fzjq5xLnHxccyvF0RZmWchLoiggLb0+9dUxuAzGRn9XMGzs8mzB1vEWK1CKyk1wWjNx4Zvm7dp3/AE1G1v2qaR0R/wDrkxs9A2/Ne/kFJLlFWGM+5UxOaOP/AJsRe31DR3qPXRaK6SN46ma5N/JuZU2xsZ1rbXx07mzttzPVuJDfEDxXlu1bRGF0dnYbDMg+OEi4WlhmLHYmOLXAghzSWkEaEEFbuPfepsGyuZUtBBw1MbJtPtOGMeIcD3rVXRfKN4amPdGAXeXevcbTf3gMz4DMnLgtkzbVFJ9NSyQn36aW40/qp7jXgHDxV+HY9NIR1G0Imk5WqGyUzhfU4u0025BwvzWilF8M3jbGXDN1unRtpIJ6yQXyIjB0LWuFmZZWkmMcfe2KXhitCn1DnPL3OJe5xeXcS5xLi7xLiSpntfbNBPHHSitMEMTsz1EsocI2lkNnM7JAGN5JNsUp90KcbI6HKFoa6R0s9wDm/A05XuGxgGx5FxV2mGt9iIRztwDE4C4AzIFyeGfFRvZ+61XPbqqaV497AWty17b7N+K79s3delp/oaeJnC4Y3F5vN3H1WZHtCNzsLZGF3aFg5pPZ9oWB4XF/FMF84OPbO6H6x9jK6KEcbkyO8cLMj94KS7O6FqZluumllPEDDG3vGV3W/iv3qd1u0o4WOfK8MYzNzichyWqqN8IQ8xxh8r+r6xgY0lrycBDGv0xWkjceADwSjwiHNLuQ7pB6vZdPBHRxRsMj5T2m9boIiXfO4ruu2LM39gLm20d5aqe/XVErx7peQ3wwiwt3WUv6VtsmobRkswEsneW4sQB6xsZAcMnDsZHionu3E0zgvF2sBfYGxuMm2NjYgm/8PDVeffJueE9jydTNyswnsYtVsuWJoL2FodkCba62IBu02zsbHuWFJofBS/b8MTKQYIwzGYyXAOJe4xQOuXO1z6/Q5HGMs1A66qIOEHlfnwI171mqm54RlGlyn0ozyvIlF7Bapt9SST+9LrPp34rHuN/HIfr6q1lDgssvbpnWssyESyquU4j6tRFQr3j6YOXGt9aH+k6iQg26v5uB3AYCcRP2XPvfuDeWe13z6YmQGenigm65hfGXPwsaDa2NtiXHW4yHArzuw+LqBOCOqbGZCch2WNLnA8iMJHdZVypbFMxllHMdlbDjdIYppMEzXFjoj2c2kghr7ODjlpkr+09zXsuYTjGVmmwdY6Wvk7PLLO/BYJLZwXP7Tnlz3niHPJe6/wDESs2j21PBYE9dEPqu9oDlfiMtDfyWEqkc8qV4I89hBIIIIyIOoIyIXlT2Oqpa0G4u4A9m2F4aM7jmRkMiL95yUerd2HAnqHdcBqADcZXJxAYCNRk69wclhKGODllW1waNF6cwg2IIPIix9CvKzMwiIhAREQBFVEyCiKpXpkZOg9cv80yDxZVAWQyl5m/cMlea0DQKjmkUdiRjNpj4fEq58nABPGxz8irypILtPgfwKr1Nsz622dpr+hzZjmYnNfCLDEWyYG6C5s4ENvnpbVSSt3rp6eOMtLpQ/EyJsLTKXdWBithyyGtytd0gxF/yRjYWzk1DiInkNa/DTzkBxOWRsfJRvYNAag0ogl6gvZXzSGONvzZdJDG+FjXZMw3DcWuXC69OU3nCPZlY0+lG1303hdJBSugPzdSC8AydS5xs0sZj4XxG4uMxa60+7VK2PacEZi6lxa6QRYbOFmvAMj7kkuJcQL5AXOdgMrfKlEU8EUbHWpqdpph2C1rsYaXuD3DEWtaOediQQLK5uXsySWaJ7sJjgMjmm/WYS5uBscdRbts7TnanMXvnlPLOeWXZjuYm14o2PnljmwF0zI+uNnudJGaiYvLBr2rQMBt7ItoL5cOwqnE8wRyRubF1bWyFjI2umZTtkdC8XcQGROzN7OLbDVTjZWwoKYEQRMjDiC6wzcebicye8rPuoVXk6PZ7s4Z0qAtqKeJwY0xUsQwsvgBc+QFrb52GAaqM7FrmxPcXZBzHMxAYiwm1n4bi+liL6E66LfdK05dtOYH6jYWjw6trvxeVErLzrX+0Z5V7xa8G02/t19Q4YnFwbjIJa1ty9xc44RfC25NgSbDiotMC6QgZm4AHMnID8VsnyAamywNnm8hI1tK5vjYhv4ro0uXJtnVo03NyZdrdnNY3E0kloJLjo6xF8Pd+q2e6O7s9XL1cMbyC9rXSYXFjAbXe52lhmbXvlZYu15hhAGh7I8Lgnywi3i4L6N6PNlfJ9m0sZFj1Ye/+1KTI74vK7JwU1hnfZWrFhkepuhejDQHyTudbtOD2sBPc0DIeZ8Si6Kij24+CPZr/AJUFQqqLQ1OOdOO63s10beUVR+Ech/wnxYuebK3slgpaimABjnAFyTdl3DrMPMOaMJGWq+nNp7PZPC+KUYmSNLHjudkbd6+W94NgvpKiSB/tRutfg5psWvHLECD5rmtTi+pHLbmuXWi42MSAPabOyu5vPiCOP7zVRVFptILcnD2T+hWpikLTdpseK2lNXtfk7I8QdD4forwsT2LwtU/oy5PRNfnodQR+81mQ7wzx4RMXPjF+0zCH6WAJcCLAcgD3rB+TuZ9Hp7h0/hPBXaSQyubGxpMriGNj4lzsgB58eAvdWcUy8op/ckUNHS1MTjcPtbt9oPY0ZAPc9xdlcd3oo1tfd4w9oOBZa4xEMcRe2TXWLvFoXYKToYp2wxWkliqWjtzxPIu85mzTkGi5AAtlrdQvb3QrWxEuhcypbcnLsSeOFxtfXRx/JY2VvGyOayp44OeWRZFdQSQuwTRvjd7r2lp9CLrHuuVpo42miqK5BTPecLGknkASe7IZrJn2W6N2GVrmusDhcMOR0y19VVyS5JcWo9TWxhAX0z8FdZTHjl8SslrbaKqo5+DndngtsgA4eZVy68STtb7RA/H0WLLtQDQE+OX80UJz4RMa7LOEZqo5wGq1b6yR2hDfD9V6p5yPase/O62+NNLLNvhzSyzP67kCfh+Ky9nNxSRDTE+MeGJzR+awr3F1sNhD5+n/APep/wDeMWSW6+5jFLKX1Ppaq2YySSN7gS6FznR5kAFzSwkjj2SdVcgo2Mvga1tyXHCALucbucbDMk5kq5LKGgkkAC9ye5aSp3siDiyIOleG4i1oOlw3UjPNw0Bvp3L1nhHutxRtKzZkUotLGyS1wMbWutfW1xkmKOFgb2WMaLNGQsBkAAtHNtKcu7ZbC0h4awXdKcsLXBrcxm7Fa+WFuYubYRiY5wDo+seDmJMT35uDvoWE4c7WL3ADK+t1HV4K9XhG7G38f0EbpRiwEjINzALjfOwvpkbZi4zVoxVLwTLJHEzDZ2AdptwQbOcbXFxnnmOPH1RUFRriEYzzcGuOfKNlmN8S5/HxWazYjLgyXlcMw6Q4rHubYMboNGjS+qlLyT055OK7R3LqqyunNPG50RlOCZ5wxublZwefbHewO0yW1r+hSVtJK5s+OoDcUcbG2YbZuZd13EltwCLZ21XZbIslRBPODJaeCeWj40e4hxDrhw1DvaBGRBBzCu08hFi05i/x1C+tNr7tU1ULVFPFLwu9jSR4O1HkVDKzoJ2e5xMfXRA/VZJib5dYHH4rc3xg5d0b7rO2jWtEvaiis+Y2OHCD2Y7ni92XgHcgF9LALXbA3fho4Ww07Axg14uceLnu+s48/wAslskJCIiAIiIChChXSF0dM2gBIx3V1DGlrXH2Xi5OCQDO2Zs4Zi5yIyU2VLKGk9mVlFSWGfLW1N3JIndXLG5kzXFrmm3K7HN99rrOALcr+K0rm219eH8l9TbzbpwV0XVzsuQbxyNsJI3ahzHcDextobZgrhu/u51RRyYpWh8brATNHZeftDVjzyJN+BPDmsrwso5LaumOYkUg2g5uRzHC/D+S630N7utkvWyFpcLxxNBBLR9Z7he7XO0AOgBP1guPugtp6foVkbL2xPSvxwSvifzaSL9xGjh3G4VIW+SK9Rth7/5PrMI4Lie73TrKyzayISDjJHZr/Nvsu8sK6du/vvSVtuonaXEfRu7Mn3DmfEXC6ozUjqjZGXDNrXbNimbgljZI0/Ve0OHoVEa3ov2dG2WVtMA7A8i7pC1pa0kEMLrBTYlYG2ahjYJMb2saWPGJxDRm0jUpJLG5fbOWc+ooWtY0MaGggGzQGjMX0Cg2/jLVI7425eBcFIJt8YI2gNLpCABZo4gcXHL0uodt/bHymQPwBtmhoF76FxuT5r4rQ0Wxuc5Lbfk7PV9ZRLT+1CSb22RrVaqz2HeH5q6rNZ9G7wH4he9D8SPkq/xr7mrsjG8T5KpzNvM/kFmbOoetfb6ozce7l5r2j6IxgCdAT4An8FQHx81ImgAYY2jCON7A/r4rWbRi1IHC/fk6xHqRnyQGPSu1Hdf8b/kpHulFirKRuWc0Ovc9p/Jazdbd+StqBBCWh7myEF18PZaTmQCRcgC9uK7Bux0O9S9ks9Q4vjLXNbCA0Bzcxd7wS7hoBouOdMnNNcHBZp5OxOK2JjWUELXukne3thzGhxtk/CC1tze5sBlb2jYZqj4zI3DDC5jXXJe4uhve5JwtHWEkm5uG3ucwVs6TZccZxNYMR1ebuefF7iXHzKyrLrwjuwjUU277QLPcSPcZeNmpOeE43a/WcRyAvZbKnpWsaGsa1rRo1oDQPIZK8ikkIiIAiIgCIiAIiIAiIgCIiAIiIArFZRslY6ORrXscLOa4AgjkQVfRAcP376KH05dNRh0kOros3SR8y3jIz4i3HVc5tewte/mvrTCoJvd0SU9YXSREwSuzJaAY3HW7mZZ34gi/G65Z0JvKOOzTJvqicDkpLEjNpGoPDuI1CttY4OFgb6gg8uN1MN4dzq6iv18XXQt0kbd7QP7Ys+Pzwi/PjGXvBPZBAFiATc+FwADncZLmalHkxsh0bp/0fJItnb/bQiiMfypxbawJwveO4PeC4Zd+XCy1NbXyTOxSvfI7m9xcfK+nkrDTdFhKcpcnBOycuWERFQzyFZq/Yd++IV9jCSGgEk5AAEkk5AADM5rCrqu2JmFwcCQ4EEWIOYIOd+5a1wk5LCN6YSlJYRhM1PkPQfzW92a3DTk6F7rd4BIb+pWii/Mrb7NrG9UWPIABOptke/nn8RyXsHvGzAsOVvyyWp2k/sn7RAHO17m3k1hVyeubb2rjvw2/u5uPdpzWulkMjsgeTQMzn4auJQHUegDZuKepnP1I2RDxkdidl4Rt9Su3WUT6NN0jQUbWPHzsh62bucQAGDuaAB43UtQBERAEREAREQBERAEREAREQBERAEREAREQBERAEREB5c1Q/eToto6q7gzqJD9eIAAnm5nsu+B71MrKllDinyVlFSWGcRHQlViRzRNAY9WvOME34FgacJ46kLZw9Bj7DHWNB4hsJd6EyD8F1uyrZZexDwY/GqznBzSHoNgyxVM552ETQfVpPxWfF0M0Itfr3eMlr/dA+CniKyqguxdU1riKNTsbdempBanhZHzcBd58Xuu4+ZWh356MKfaIL/oqi3ZmaNbaCRv1x36jgeCmiK6WDRJLg+Ut5dzKrZ0mGpjs12TJW9qN9uTuBtwNjlpxOnIX1/V0TJWOjkY17HCzmuAc1w5EHIrnO0OgmjfMXxyTRMOsTS1wHPC54JA7jf8ASSTg1v2c/wAV13oo6MpBKysq2YGt7UETvaLuEj2n2QNQDnexsLC803c6JqGjlErWvle3Nhlc1wafea0NAv3kEjgpnhQFUREAREQBERAEREAREQBERAEREAREQBERAEREAREQBERAEREAREQBERAEREAREQBERAEREAREQBERAEREAREQBERAEREAREQBERAEREAREQBERAEREAREQBERAEREAREQBERAEREA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" name="111 Nube"/>
          <p:cNvSpPr/>
          <p:nvPr/>
        </p:nvSpPr>
        <p:spPr>
          <a:xfrm>
            <a:off x="3563888" y="4941168"/>
            <a:ext cx="864096" cy="504056"/>
          </a:xfrm>
          <a:prstGeom prst="cloud">
            <a:avLst/>
          </a:prstGeom>
          <a:gradFill flip="none" rotWithShape="1">
            <a:gsLst>
              <a:gs pos="28000">
                <a:schemeClr val="accent1">
                  <a:shade val="30000"/>
                  <a:satMod val="115000"/>
                  <a:alpha val="17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 b="1" dirty="0">
              <a:solidFill>
                <a:srgbClr val="FF0000"/>
              </a:solidFill>
            </a:endParaRPr>
          </a:p>
        </p:txBody>
      </p:sp>
      <p:sp>
        <p:nvSpPr>
          <p:cNvPr id="113" name="112 Rectángulo"/>
          <p:cNvSpPr/>
          <p:nvPr/>
        </p:nvSpPr>
        <p:spPr>
          <a:xfrm>
            <a:off x="3563888" y="5013176"/>
            <a:ext cx="85792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050" b="1" dirty="0" smtClean="0">
                <a:solidFill>
                  <a:srgbClr val="FF0000"/>
                </a:solidFill>
              </a:rPr>
              <a:t>INTERNET</a:t>
            </a:r>
          </a:p>
          <a:p>
            <a:pPr algn="ctr"/>
            <a:r>
              <a:rPr lang="es-ES" sz="1050" b="1" dirty="0" smtClean="0">
                <a:solidFill>
                  <a:srgbClr val="FF0000"/>
                </a:solidFill>
              </a:rPr>
              <a:t>IP/GPRS</a:t>
            </a:r>
            <a:endParaRPr lang="es-ES" sz="1050" b="1" dirty="0">
              <a:solidFill>
                <a:srgbClr val="FF0000"/>
              </a:solidFill>
            </a:endParaRPr>
          </a:p>
        </p:txBody>
      </p:sp>
      <p:cxnSp>
        <p:nvCxnSpPr>
          <p:cNvPr id="126" name="125 Conector recto de flecha"/>
          <p:cNvCxnSpPr/>
          <p:nvPr/>
        </p:nvCxnSpPr>
        <p:spPr>
          <a:xfrm>
            <a:off x="4427984" y="5301208"/>
            <a:ext cx="2304256" cy="50405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130 Conector angular"/>
          <p:cNvCxnSpPr>
            <a:stCxn id="112" idx="3"/>
            <a:endCxn id="6156" idx="1"/>
          </p:cNvCxnSpPr>
          <p:nvPr/>
        </p:nvCxnSpPr>
        <p:spPr>
          <a:xfrm rot="5400000" flipH="1" flipV="1">
            <a:off x="3211217" y="3609205"/>
            <a:ext cx="2145503" cy="576064"/>
          </a:xfrm>
          <a:prstGeom prst="bentConnector2">
            <a:avLst/>
          </a:prstGeom>
          <a:ln w="285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140 Flecha abajo"/>
          <p:cNvSpPr/>
          <p:nvPr/>
        </p:nvSpPr>
        <p:spPr>
          <a:xfrm>
            <a:off x="5364088" y="357301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2" name="141 Flecha abajo"/>
          <p:cNvSpPr/>
          <p:nvPr/>
        </p:nvSpPr>
        <p:spPr>
          <a:xfrm rot="10800000">
            <a:off x="4860032" y="357301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267" name="Line 5"/>
          <p:cNvSpPr>
            <a:spLocks noChangeShapeType="1"/>
          </p:cNvSpPr>
          <p:nvPr/>
        </p:nvSpPr>
        <p:spPr bwMode="auto">
          <a:xfrm>
            <a:off x="684213" y="1124744"/>
            <a:ext cx="8135937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" name="142 Rectángulo"/>
          <p:cNvSpPr/>
          <p:nvPr/>
        </p:nvSpPr>
        <p:spPr>
          <a:xfrm>
            <a:off x="624623" y="119675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ctr">
              <a:buFont typeface="+mj-lt"/>
              <a:buAutoNum type="arabicPeriod"/>
            </a:pPr>
            <a:r>
              <a:rPr lang="es-ES" sz="1400" dirty="0" smtClean="0"/>
              <a:t>Preventivo</a:t>
            </a:r>
          </a:p>
        </p:txBody>
      </p:sp>
      <p:sp>
        <p:nvSpPr>
          <p:cNvPr id="145" name="144 Rectángulo"/>
          <p:cNvSpPr/>
          <p:nvPr/>
        </p:nvSpPr>
        <p:spPr>
          <a:xfrm>
            <a:off x="611560" y="1491165"/>
            <a:ext cx="1130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ctr"/>
            <a:r>
              <a:rPr lang="es-ES" sz="1400" dirty="0" smtClean="0"/>
              <a:t>2.  Reactivo</a:t>
            </a:r>
          </a:p>
        </p:txBody>
      </p:sp>
      <p:sp>
        <p:nvSpPr>
          <p:cNvPr id="148" name="147 Recortar rectángulo de esquina diagonal"/>
          <p:cNvSpPr/>
          <p:nvPr/>
        </p:nvSpPr>
        <p:spPr>
          <a:xfrm>
            <a:off x="622166" y="4509120"/>
            <a:ext cx="338995" cy="361355"/>
          </a:xfrm>
          <a:prstGeom prst="snip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28600" indent="-228600" algn="ctr"/>
            <a:r>
              <a:rPr lang="es-ES" sz="1400" dirty="0" smtClean="0"/>
              <a:t>1</a:t>
            </a:r>
          </a:p>
        </p:txBody>
      </p:sp>
      <p:sp>
        <p:nvSpPr>
          <p:cNvPr id="149" name="148 Recortar rectángulo de esquina diagonal"/>
          <p:cNvSpPr/>
          <p:nvPr/>
        </p:nvSpPr>
        <p:spPr>
          <a:xfrm>
            <a:off x="1496701" y="3284984"/>
            <a:ext cx="338995" cy="361355"/>
          </a:xfrm>
          <a:prstGeom prst="snip2Diag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228600" indent="-228600" algn="ctr"/>
            <a:r>
              <a:rPr lang="es-ES" sz="1400" dirty="0" smtClean="0"/>
              <a:t>2</a:t>
            </a:r>
          </a:p>
        </p:txBody>
      </p:sp>
      <p:sp>
        <p:nvSpPr>
          <p:cNvPr id="152" name="151 Rectángulo"/>
          <p:cNvSpPr/>
          <p:nvPr/>
        </p:nvSpPr>
        <p:spPr>
          <a:xfrm>
            <a:off x="611560" y="1825079"/>
            <a:ext cx="981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ctr"/>
            <a:r>
              <a:rPr lang="es-ES" sz="1400" dirty="0" smtClean="0"/>
              <a:t>3.  Pánico</a:t>
            </a:r>
          </a:p>
        </p:txBody>
      </p:sp>
      <p:cxnSp>
        <p:nvCxnSpPr>
          <p:cNvPr id="157" name="156 Conector curvado"/>
          <p:cNvCxnSpPr>
            <a:stCxn id="6168" idx="2"/>
            <a:endCxn id="70" idx="3"/>
          </p:cNvCxnSpPr>
          <p:nvPr/>
        </p:nvCxnSpPr>
        <p:spPr>
          <a:xfrm rot="5400000" flipH="1">
            <a:off x="5474980" y="3439184"/>
            <a:ext cx="721202" cy="5289591"/>
          </a:xfrm>
          <a:prstGeom prst="curvedConnector4">
            <a:avLst>
              <a:gd name="adj1" fmla="val -19018"/>
              <a:gd name="adj2" fmla="val 76432"/>
            </a:avLst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156 Conector curvado"/>
          <p:cNvCxnSpPr>
            <a:stCxn id="6168" idx="0"/>
            <a:endCxn id="137" idx="3"/>
          </p:cNvCxnSpPr>
          <p:nvPr/>
        </p:nvCxnSpPr>
        <p:spPr>
          <a:xfrm rot="5400000" flipH="1" flipV="1">
            <a:off x="6478472" y="3391256"/>
            <a:ext cx="4343904" cy="340096"/>
          </a:xfrm>
          <a:prstGeom prst="curvedConnector4">
            <a:avLst>
              <a:gd name="adj1" fmla="val 47244"/>
              <a:gd name="adj2" fmla="val 167216"/>
            </a:avLst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Recortar rectángulo de esquina sencilla"/>
          <p:cNvSpPr/>
          <p:nvPr/>
        </p:nvSpPr>
        <p:spPr>
          <a:xfrm>
            <a:off x="1009098" y="3178466"/>
            <a:ext cx="2168624" cy="2744688"/>
          </a:xfrm>
          <a:prstGeom prst="snip1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55776" y="3284984"/>
            <a:ext cx="1905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15616" y="3356992"/>
            <a:ext cx="1905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66 Triángulo isósceles"/>
          <p:cNvSpPr/>
          <p:nvPr/>
        </p:nvSpPr>
        <p:spPr>
          <a:xfrm rot="18591305">
            <a:off x="1425223" y="3382608"/>
            <a:ext cx="216024" cy="720080"/>
          </a:xfrm>
          <a:prstGeom prst="triangle">
            <a:avLst/>
          </a:prstGeom>
          <a:gradFill flip="none" rotWithShape="1">
            <a:gsLst>
              <a:gs pos="76000">
                <a:srgbClr val="FF0000">
                  <a:shade val="30000"/>
                  <a:satMod val="115000"/>
                  <a:alpha val="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41140" y="5445224"/>
            <a:ext cx="1905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3" name="156 Conector curvado"/>
          <p:cNvCxnSpPr>
            <a:stCxn id="6168" idx="2"/>
          </p:cNvCxnSpPr>
          <p:nvPr/>
        </p:nvCxnSpPr>
        <p:spPr>
          <a:xfrm rot="5400000" flipH="1">
            <a:off x="4730366" y="2694570"/>
            <a:ext cx="1143372" cy="6356648"/>
          </a:xfrm>
          <a:prstGeom prst="curvedConnector4">
            <a:avLst>
              <a:gd name="adj1" fmla="val -19993"/>
              <a:gd name="adj2" fmla="val 98915"/>
            </a:avLst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117 Conector recto de flecha"/>
          <p:cNvCxnSpPr/>
          <p:nvPr/>
        </p:nvCxnSpPr>
        <p:spPr>
          <a:xfrm flipV="1">
            <a:off x="3059832" y="5301208"/>
            <a:ext cx="504056" cy="189899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Conector recto de flecha"/>
          <p:cNvCxnSpPr/>
          <p:nvPr/>
        </p:nvCxnSpPr>
        <p:spPr>
          <a:xfrm>
            <a:off x="3089971" y="5193196"/>
            <a:ext cx="506736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Conector curvado"/>
          <p:cNvCxnSpPr>
            <a:stCxn id="119" idx="3"/>
            <a:endCxn id="146" idx="0"/>
          </p:cNvCxnSpPr>
          <p:nvPr/>
        </p:nvCxnSpPr>
        <p:spPr>
          <a:xfrm>
            <a:off x="6372200" y="2980255"/>
            <a:ext cx="2140296" cy="376737"/>
          </a:xfrm>
          <a:prstGeom prst="curvedConnector2">
            <a:avLst/>
          </a:prstGeom>
          <a:ln w="12700">
            <a:solidFill>
              <a:srgbClr val="00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135 Rectángulo"/>
          <p:cNvSpPr/>
          <p:nvPr/>
        </p:nvSpPr>
        <p:spPr>
          <a:xfrm>
            <a:off x="624623" y="2113111"/>
            <a:ext cx="1159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ctr"/>
            <a:r>
              <a:rPr lang="es-ES" sz="1400" dirty="0" smtClean="0"/>
              <a:t>4.  Reportes</a:t>
            </a:r>
          </a:p>
        </p:txBody>
      </p:sp>
      <p:pic>
        <p:nvPicPr>
          <p:cNvPr id="137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2743" y="1149904"/>
            <a:ext cx="317729" cy="47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" name="102 Grupo"/>
          <p:cNvGrpSpPr/>
          <p:nvPr/>
        </p:nvGrpSpPr>
        <p:grpSpPr>
          <a:xfrm>
            <a:off x="4427984" y="2383160"/>
            <a:ext cx="1728192" cy="1224136"/>
            <a:chOff x="5436096" y="4293096"/>
            <a:chExt cx="1728192" cy="1224136"/>
          </a:xfrm>
        </p:grpSpPr>
        <p:pic>
          <p:nvPicPr>
            <p:cNvPr id="6156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580112" y="4293096"/>
              <a:ext cx="1320800" cy="882650"/>
            </a:xfrm>
            <a:prstGeom prst="rect">
              <a:avLst/>
            </a:prstGeom>
            <a:ln w="12700" cap="sq">
              <a:noFill/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10" name="Text Box 4"/>
            <p:cNvSpPr txBox="1">
              <a:spLocks noChangeArrowheads="1"/>
            </p:cNvSpPr>
            <p:nvPr/>
          </p:nvSpPr>
          <p:spPr bwMode="auto">
            <a:xfrm>
              <a:off x="5436096" y="5117122"/>
              <a:ext cx="17281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bg2"/>
                  </a:solidFill>
                  <a:latin typeface="Verdana" pitchFamily="34" charset="0"/>
                </a:rPr>
                <a:t>Central Monitoreo </a:t>
              </a:r>
            </a:p>
            <a:p>
              <a:pPr algn="ctr"/>
              <a:r>
                <a:rPr lang="es-ES" sz="1000" dirty="0" smtClean="0">
                  <a:solidFill>
                    <a:schemeClr val="bg2"/>
                  </a:solidFill>
                  <a:latin typeface="Verdana" pitchFamily="34" charset="0"/>
                </a:rPr>
                <a:t>Data Mining - Reportes</a:t>
              </a:r>
              <a:endParaRPr lang="es-ES" sz="1000" dirty="0">
                <a:solidFill>
                  <a:schemeClr val="bg2"/>
                </a:solidFill>
                <a:latin typeface="Verdana" pitchFamily="34" charset="0"/>
              </a:endParaRPr>
            </a:p>
          </p:txBody>
        </p:sp>
      </p:grpSp>
      <p:sp>
        <p:nvSpPr>
          <p:cNvPr id="150" name="149 Recortar rectángulo de esquina diagonal"/>
          <p:cNvSpPr/>
          <p:nvPr/>
        </p:nvSpPr>
        <p:spPr>
          <a:xfrm>
            <a:off x="1856741" y="4147765"/>
            <a:ext cx="338995" cy="361355"/>
          </a:xfrm>
          <a:prstGeom prst="snip2Diag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228600" indent="-228600" algn="ctr"/>
            <a:r>
              <a:rPr lang="es-ES" sz="1400" dirty="0" smtClean="0"/>
              <a:t>3</a:t>
            </a:r>
          </a:p>
        </p:txBody>
      </p:sp>
      <p:grpSp>
        <p:nvGrpSpPr>
          <p:cNvPr id="15" name="101 Grupo"/>
          <p:cNvGrpSpPr/>
          <p:nvPr/>
        </p:nvGrpSpPr>
        <p:grpSpPr>
          <a:xfrm>
            <a:off x="1162905" y="2420888"/>
            <a:ext cx="1233030" cy="1317527"/>
            <a:chOff x="1162905" y="1700808"/>
            <a:chExt cx="1233030" cy="1317527"/>
          </a:xfrm>
        </p:grpSpPr>
        <p:grpSp>
          <p:nvGrpSpPr>
            <p:cNvPr id="20" name="100 Grupo"/>
            <p:cNvGrpSpPr/>
            <p:nvPr/>
          </p:nvGrpSpPr>
          <p:grpSpPr>
            <a:xfrm>
              <a:off x="1162905" y="1700808"/>
              <a:ext cx="1233030" cy="648072"/>
              <a:chOff x="1162905" y="1700808"/>
              <a:chExt cx="1233030" cy="648072"/>
            </a:xfrm>
          </p:grpSpPr>
          <p:sp>
            <p:nvSpPr>
              <p:cNvPr id="89" name="88 Llamada ovalada"/>
              <p:cNvSpPr/>
              <p:nvPr/>
            </p:nvSpPr>
            <p:spPr>
              <a:xfrm>
                <a:off x="1187624" y="1700808"/>
                <a:ext cx="1152128" cy="648072"/>
              </a:xfrm>
              <a:prstGeom prst="wedgeEllipseCallout">
                <a:avLst>
                  <a:gd name="adj1" fmla="val 14905"/>
                  <a:gd name="adj2" fmla="val 73376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00" dirty="0"/>
              </a:p>
            </p:txBody>
          </p:sp>
          <p:sp>
            <p:nvSpPr>
              <p:cNvPr id="90" name="89 Rectángulo"/>
              <p:cNvSpPr/>
              <p:nvPr/>
            </p:nvSpPr>
            <p:spPr>
              <a:xfrm>
                <a:off x="1162905" y="1772816"/>
                <a:ext cx="123303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sz="1050" dirty="0" smtClean="0">
                    <a:solidFill>
                      <a:srgbClr val="FF0000"/>
                    </a:solidFill>
                  </a:rPr>
                  <a:t>Retírese </a:t>
                </a:r>
              </a:p>
              <a:p>
                <a:pPr algn="ctr"/>
                <a:r>
                  <a:rPr lang="es-ES" sz="1050" dirty="0" smtClean="0">
                    <a:solidFill>
                      <a:srgbClr val="FF0000"/>
                    </a:solidFill>
                  </a:rPr>
                  <a:t>Inmediatamente!!</a:t>
                </a:r>
                <a:endParaRPr lang="es-ES" sz="105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1" name="94 Grupo"/>
            <p:cNvGrpSpPr/>
            <p:nvPr/>
          </p:nvGrpSpPr>
          <p:grpSpPr>
            <a:xfrm rot="6661966">
              <a:off x="1796693" y="2549115"/>
              <a:ext cx="446236" cy="492204"/>
              <a:chOff x="3653589" y="3135545"/>
              <a:chExt cx="446236" cy="492204"/>
            </a:xfrm>
          </p:grpSpPr>
          <p:sp>
            <p:nvSpPr>
              <p:cNvPr id="96" name="95 Arco"/>
              <p:cNvSpPr/>
              <p:nvPr/>
            </p:nvSpPr>
            <p:spPr>
              <a:xfrm rot="21351454">
                <a:off x="3731011" y="3208204"/>
                <a:ext cx="286024" cy="348348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7" name="96 Arco"/>
              <p:cNvSpPr/>
              <p:nvPr/>
            </p:nvSpPr>
            <p:spPr>
              <a:xfrm rot="21351454">
                <a:off x="3813801" y="3135545"/>
                <a:ext cx="286024" cy="348348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8" name="97 Arco"/>
              <p:cNvSpPr/>
              <p:nvPr/>
            </p:nvSpPr>
            <p:spPr>
              <a:xfrm rot="21351454">
                <a:off x="3653589" y="3279401"/>
                <a:ext cx="286024" cy="348348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21" name="120 Grupo"/>
          <p:cNvGrpSpPr/>
          <p:nvPr/>
        </p:nvGrpSpPr>
        <p:grpSpPr>
          <a:xfrm>
            <a:off x="7812360" y="4077072"/>
            <a:ext cx="864096" cy="606261"/>
            <a:chOff x="4644008" y="2996952"/>
            <a:chExt cx="864096" cy="606261"/>
          </a:xfrm>
        </p:grpSpPr>
        <p:pic>
          <p:nvPicPr>
            <p:cNvPr id="123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60032" y="2996952"/>
              <a:ext cx="43815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" name="Text Box 4"/>
            <p:cNvSpPr txBox="1">
              <a:spLocks noChangeArrowheads="1"/>
            </p:cNvSpPr>
            <p:nvPr/>
          </p:nvSpPr>
          <p:spPr bwMode="auto">
            <a:xfrm>
              <a:off x="4644008" y="3356992"/>
              <a:ext cx="8640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bg2"/>
                  </a:solidFill>
                  <a:latin typeface="Verdana" pitchFamily="34" charset="0"/>
                </a:rPr>
                <a:t>Reportes</a:t>
              </a:r>
              <a:endParaRPr lang="es-ES" sz="1000" dirty="0">
                <a:solidFill>
                  <a:schemeClr val="bg2"/>
                </a:solidFill>
                <a:latin typeface="Verdana" pitchFamily="34" charset="0"/>
              </a:endParaRPr>
            </a:p>
          </p:txBody>
        </p:sp>
      </p:grpSp>
      <p:sp>
        <p:nvSpPr>
          <p:cNvPr id="125" name="Rectangle 7"/>
          <p:cNvSpPr>
            <a:spLocks noChangeArrowheads="1"/>
          </p:cNvSpPr>
          <p:nvPr/>
        </p:nvSpPr>
        <p:spPr bwMode="auto">
          <a:xfrm>
            <a:off x="827088" y="285750"/>
            <a:ext cx="47099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TECNISERVI iPRESER S.p.A</a:t>
            </a:r>
            <a:r>
              <a:rPr lang="es-ES" sz="20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26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9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1" presetID="14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4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6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0301 C -0.16128 0.00417 -0.24791 0.00209 -0.39219 0.01065 C -0.40729 0.01343 -0.42187 0.01783 -0.43646 0.02408 C -0.44149 0.02871 -0.44427 0.03472 -0.4493 0.03935 C -0.45347 0.04746 -0.45469 0.05671 -0.46076 0.06204 C -0.46319 0.07222 -0.47135 0.07732 -0.47778 0.0831 C -0.48125 0.08611 -0.48403 0.0919 -0.48646 0.0963 C -0.49201 0.11945 -0.49583 0.14746 -0.48489 0.16875 C -0.48298 0.17639 -0.47934 0.17824 -0.475 0.18403 C -0.47274 0.19375 -0.46354 0.20162 -0.45781 0.2088 C -0.45955 0.21644 -0.46094 0.21783 -0.46649 0.22014 C -0.47014 0.22546 -0.47118 0.22917 -0.47639 0.23171 C -0.47795 0.2382 -0.47673 0.23588 -0.47934 0.23935 " pathEditMode="relative" rAng="0" ptsTypes="ffffffffffffA">
                                      <p:cBhvr>
                                        <p:cTn id="164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1180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8628 0.00116 -0.27291 -0.00092 -0.41718 0.00764 C -0.43229 0.01042 -0.44687 0.01482 -0.46145 0.02107 C -0.46649 0.0257 -0.46927 0.03171 -0.4743 0.03634 C -0.47847 0.04445 -0.47968 0.05371 -0.48576 0.05903 C -0.48819 0.06921 -0.49635 0.07431 -0.50277 0.08009 C -0.50625 0.0831 -0.50902 0.08889 -0.51145 0.09329 C -0.51701 0.11644 -0.52083 0.14445 -0.50989 0.16574 C -0.50798 0.17338 -0.50434 0.17523 -0.5 0.18102 C -0.49774 0.19074 -0.48854 0.19861 -0.48281 0.20579 C -0.48454 0.21343 -0.48593 0.21482 -0.49149 0.21713 C -0.49513 0.22246 -0.49618 0.22616 -0.50138 0.22871 C -0.50295 0.23519 -0.50173 0.23287 -0.50434 0.23634 " pathEditMode="relative" ptsTypes="ffffffffffffA">
                                      <p:cBhvr>
                                        <p:cTn id="16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8" dur="1000" fill="hold"/>
                                        <p:tgtEl>
                                          <p:spTgt spid="617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0" dur="1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0.01713 C 0.02291 0.0044 0.01857 0.0169 0.02552 0.00949 C 0.02916 0.00555 0.02934 -0.00139 0.03264 -0.00579 C 0.03663 -0.02222 0.03107 -0.00232 0.03698 -0.01528 C 0.03785 -0.0169 0.03767 -0.01922 0.03837 -0.02107 C 0.03906 -0.02315 0.04028 -0.02477 0.04114 -0.02662 C 0.04305 -0.03426 0.04305 -0.03727 0.04826 -0.0419 C 0.05347 -0.05209 0.05903 -0.05695 0.06684 -0.06482 C 0.07135 -0.06945 0.07118 -0.07361 0.07691 -0.07616 C 0.08038 -0.08334 0.08646 -0.08866 0.09253 -0.09144 C 0.09739 -0.0963 0.10121 -0.10023 0.10694 -0.10301 C 0.13073 -0.10232 0.15451 -0.10209 0.1783 -0.10093 C 0.18212 -0.1007 0.18385 -0.09746 0.18698 -0.09537 C 0.19548 -0.08959 0.20451 -0.08519 0.21267 -0.07824 C 0.21423 -0.07153 0.21302 -0.07384 0.21545 -0.0706 " pathEditMode="relative" rAng="0" ptsTypes="ffffffffffffffA">
                                      <p:cBhvr>
                                        <p:cTn id="1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600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500" fill="hold"/>
                                        <p:tgtEl>
                                          <p:spTgt spid="6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6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7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6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5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9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8500"/>
                            </p:stCondLst>
                            <p:childTnLst>
                              <p:par>
                                <p:cTn id="2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1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3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0301 C -0.16128 0.00417 -0.24791 0.00209 -0.39219 0.01065 C -0.40729 0.01343 -0.42187 0.01783 -0.43646 0.02408 C -0.44149 0.02871 -0.44427 0.03472 -0.4493 0.03935 C -0.45347 0.04746 -0.45469 0.05671 -0.46076 0.06204 C -0.46319 0.07222 -0.47135 0.07732 -0.47778 0.0831 C -0.48125 0.08611 -0.48403 0.0919 -0.48646 0.0963 C -0.49201 0.11945 -0.49583 0.14746 -0.48489 0.16875 C -0.48298 0.17639 -0.47934 0.17824 -0.475 0.18403 C -0.47274 0.19375 -0.46354 0.20162 -0.45781 0.2088 C -0.45955 0.21644 -0.46094 0.21783 -0.46649 0.22014 C -0.47014 0.22546 -0.47118 0.22917 -0.47639 0.23171 C -0.47795 0.2382 -0.47673 0.23588 -0.47934 0.23935 " pathEditMode="relative" rAng="0" ptsTypes="ffffffffffffA">
                                      <p:cBhvr>
                                        <p:cTn id="29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1180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8628 0.00116 -0.27291 -0.00092 -0.41718 0.00764 C -0.43229 0.01042 -0.44687 0.01482 -0.46145 0.02107 C -0.46649 0.0257 -0.46927 0.03171 -0.4743 0.03634 C -0.47847 0.04445 -0.47968 0.05371 -0.48576 0.05903 C -0.48819 0.06921 -0.49635 0.07431 -0.50277 0.08009 C -0.50625 0.0831 -0.50902 0.08889 -0.51145 0.09329 C -0.51701 0.11644 -0.52083 0.14445 -0.50989 0.16574 C -0.50798 0.17338 -0.50434 0.17523 -0.5 0.18102 C -0.49774 0.19074 -0.48854 0.19861 -0.48281 0.20579 C -0.48454 0.21343 -0.48593 0.21482 -0.49149 0.21713 C -0.49513 0.22246 -0.49618 0.22616 -0.50138 0.22871 C -0.50295 0.23519 -0.50173 0.23287 -0.50434 0.23634 " pathEditMode="relative" ptsTypes="ffffffffffffA">
                                      <p:cBhvr>
                                        <p:cTn id="29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0" dur="2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2" dur="2000" fill="hold"/>
                                        <p:tgtEl>
                                          <p:spTgt spid="1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9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2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32000"/>
                            </p:stCondLst>
                            <p:childTnLst>
                              <p:par>
                                <p:cTn id="3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0.00833 -0.00718 0.01458 -0.01944 0.01996 -0.03032 C 0.02187 -0.03819 0.02326 -0.04745 0.02569 -0.05509 C 0.0276 -0.06111 0.03298 -0.06713 0.03576 -0.07222 C 0.03697 -0.0787 0.03611 -0.08009 0.03993 -0.0838 C 0.0427 -0.08657 0.04861 -0.09144 0.04861 -0.09144 C 0.05468 -0.1081 0.04757 -0.0919 0.05572 -0.10278 C 0.06041 -0.10903 0.0618 -0.11319 0.06718 -0.11806 C 0.06875 -0.12153 0.07135 -0.12407 0.07291 -0.12755 C 0.07378 -0.12917 0.07326 -0.13194 0.0743 -0.13333 C 0.07534 -0.13472 0.07708 -0.13449 0.07847 -0.13519 C 0.08281 -0.14097 0.08576 -0.14398 0.09149 -0.14653 C 0.09652 -0.15694 0.10486 -0.16782 0.11284 -0.17315 C 0.11666 -0.17569 0.1243 -0.18079 0.1243 -0.18079 C 0.13263 -0.19259 0.14739 -0.18773 0.1585 -0.18843 C 0.17691 -0.18727 0.18541 -0.18912 0.2 -0.18287 C 0.20086 -0.18148 0.20173 -0.18009 0.20277 -0.17894 C 0.20451 -0.17685 0.20677 -0.17546 0.2085 -0.17315 C 0.21111 -0.16991 0.21302 -0.16528 0.21562 -0.16181 " pathEditMode="relative" ptsTypes="ffffffffffffffffffA">
                                      <p:cBhvr>
                                        <p:cTn id="3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26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7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5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6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26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5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3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4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34500"/>
                            </p:stCondLst>
                            <p:childTnLst>
                              <p:par>
                                <p:cTn id="374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4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7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6000"/>
                            </p:stCondLst>
                            <p:childTnLst>
                              <p:par>
                                <p:cTn id="38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2"/>
                                            </p:cond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5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4"/>
                                            </p:cond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7500"/>
                            </p:stCondLst>
                            <p:childTnLst>
                              <p:par>
                                <p:cTn id="38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35" presetClass="emph" presetSubtype="0" repeatCount="3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35" presetClass="emph" presetSubtype="0" repeatCount="3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8"/>
                                            </p:cond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0" presetID="35" presetClass="emph" presetSubtype="0" repeatCount="3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35" presetClass="emph" presetSubtype="0" repeatCount="3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4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0500"/>
                            </p:stCondLst>
                            <p:childTnLst>
                              <p:par>
                                <p:cTn id="4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0500"/>
                            </p:stCondLst>
                            <p:childTnLst>
                              <p:par>
                                <p:cTn id="41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0"/>
                                            </p:cond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4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0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1" dur="500" fill="hold"/>
                                        <p:tgtEl>
                                          <p:spTgt spid="1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12" grpId="0" animBg="1"/>
      <p:bldP spid="112" grpId="1" animBg="1"/>
      <p:bldP spid="112" grpId="2" animBg="1"/>
      <p:bldP spid="112" grpId="3" animBg="1"/>
      <p:bldP spid="112" grpId="4" animBg="1"/>
      <p:bldP spid="113" grpId="0"/>
      <p:bldP spid="113" grpId="1"/>
      <p:bldP spid="113" grpId="2"/>
      <p:bldP spid="113" grpId="3"/>
      <p:bldP spid="113" grpId="4"/>
      <p:bldP spid="141" grpId="0" animBg="1"/>
      <p:bldP spid="141" grpId="1" animBg="1"/>
      <p:bldP spid="142" grpId="0" animBg="1"/>
      <p:bldP spid="142" grpId="1" animBg="1"/>
      <p:bldP spid="143" grpId="0"/>
      <p:bldP spid="143" grpId="1"/>
      <p:bldP spid="145" grpId="0"/>
      <p:bldP spid="145" grpId="1"/>
      <p:bldP spid="148" grpId="0" animBg="1"/>
      <p:bldP spid="148" grpId="1" animBg="1"/>
      <p:bldP spid="149" grpId="0" animBg="1"/>
      <p:bldP spid="149" grpId="1" animBg="1"/>
      <p:bldP spid="152" grpId="0"/>
      <p:bldP spid="152" grpId="1"/>
      <p:bldP spid="42" grpId="0" animBg="1"/>
      <p:bldP spid="67" grpId="0" animBg="1"/>
      <p:bldP spid="67" grpId="2" animBg="1"/>
      <p:bldP spid="136" grpId="0"/>
      <p:bldP spid="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808038" y="900113"/>
            <a:ext cx="7724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 i="1" dirty="0" smtClean="0">
                <a:solidFill>
                  <a:schemeClr val="bg2"/>
                </a:solidFill>
                <a:latin typeface="Verdana" pitchFamily="34" charset="0"/>
              </a:rPr>
              <a:t>Ejemplo Valores Seguridad para Obras en Construcción </a:t>
            </a:r>
            <a:endParaRPr lang="es-ES" sz="1600" b="1" i="1" dirty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12292" name="Rectangle 258"/>
          <p:cNvSpPr>
            <a:spLocks noChangeArrowheads="1"/>
          </p:cNvSpPr>
          <p:nvPr/>
        </p:nvSpPr>
        <p:spPr bwMode="auto">
          <a:xfrm>
            <a:off x="-347663" y="533876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49121" tIns="152352" bIns="38088" anchor="ctr">
            <a:spAutoFit/>
          </a:bodyPr>
          <a:lstStyle/>
          <a:p>
            <a:endParaRPr lang="es-CL"/>
          </a:p>
        </p:txBody>
      </p:sp>
      <p:sp>
        <p:nvSpPr>
          <p:cNvPr id="12296" name="Line 5"/>
          <p:cNvSpPr>
            <a:spLocks noChangeShapeType="1"/>
          </p:cNvSpPr>
          <p:nvPr/>
        </p:nvSpPr>
        <p:spPr bwMode="auto">
          <a:xfrm>
            <a:off x="857250" y="1268413"/>
            <a:ext cx="72009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2297" name="10 Imagen" descr="IPRESER2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50813"/>
            <a:ext cx="17113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30313" y="476672"/>
            <a:ext cx="165223" cy="5832648"/>
          </a:xfrm>
          <a:prstGeom prst="rect">
            <a:avLst/>
          </a:prstGeom>
          <a:solidFill>
            <a:schemeClr val="accent4">
              <a:alpha val="76862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27088" y="285750"/>
            <a:ext cx="47099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TECNISERVI iPRESER S.p.A</a:t>
            </a:r>
            <a:r>
              <a:rPr lang="es-ES" sz="20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R DESTINE" pitchFamily="2" charset="0"/>
                <a:cs typeface="Arial" pitchFamily="34" charset="0"/>
              </a:rPr>
              <a:t>.  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30002" y="1662113"/>
            <a:ext cx="8018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sz="1200" b="1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Consideraciones: Proyecto Full, </a:t>
            </a:r>
            <a:r>
              <a:rPr lang="es-ES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Edificio emplazado en terreno de 400 </a:t>
            </a:r>
            <a:r>
              <a:rPr lang="es-ES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metros de perímetro y que utiliza </a:t>
            </a:r>
            <a:r>
              <a:rPr lang="es-ES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guardias </a:t>
            </a:r>
            <a:r>
              <a:rPr lang="es-ES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de ronda perimetral además de </a:t>
            </a:r>
            <a:r>
              <a:rPr lang="es-ES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Portero, </a:t>
            </a:r>
            <a:r>
              <a:rPr lang="es-ES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considera cerco </a:t>
            </a:r>
            <a:r>
              <a:rPr lang="es-ES" sz="1200" dirty="0" smtClean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eléctrico, CCTV, </a:t>
            </a:r>
            <a:r>
              <a:rPr lang="es-ES" sz="1200" dirty="0">
                <a:solidFill>
                  <a:srgbClr val="808080"/>
                </a:solidFill>
                <a:latin typeface="Verdana" pitchFamily="34" charset="0"/>
                <a:cs typeface="Times New Roman" pitchFamily="18" charset="0"/>
              </a:rPr>
              <a:t>Audio Disuasivo, Sensores perimetrales, Botones de Pánico, alarmas, monitoreo y mantenimiento preventivo. 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7424" y="2861494"/>
            <a:ext cx="5114245" cy="236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4626</TotalTime>
  <Words>789</Words>
  <Application>Microsoft Office PowerPoint</Application>
  <PresentationFormat>On-screen Show (4:3)</PresentationFormat>
  <Paragraphs>131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nec</dc:creator>
  <cp:lastModifiedBy>VNN.R9</cp:lastModifiedBy>
  <cp:revision>431</cp:revision>
  <dcterms:created xsi:type="dcterms:W3CDTF">2007-06-07T12:54:39Z</dcterms:created>
  <dcterms:modified xsi:type="dcterms:W3CDTF">2015-03-25T23:53:32Z</dcterms:modified>
</cp:coreProperties>
</file>